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83" r:id="rId4"/>
    <p:sldMasterId id="2147483684" r:id="rId5"/>
    <p:sldMasterId id="2147483685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</p:sldIdLst>
  <p:sldSz cy="5143500" cx="9144000"/>
  <p:notesSz cx="6858000" cy="9144000"/>
  <p:embeddedFontLst>
    <p:embeddedFont>
      <p:font typeface="Roboto"/>
      <p:regular r:id="rId43"/>
      <p:bold r:id="rId44"/>
      <p:italic r:id="rId45"/>
      <p:boldItalic r:id="rId46"/>
    </p:embeddedFont>
    <p:embeddedFont>
      <p:font typeface="Roboto Mono"/>
      <p:regular r:id="rId47"/>
      <p:bold r:id="rId48"/>
      <p:italic r:id="rId49"/>
      <p:boldItalic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font" Target="fonts/Roboto-bold.fntdata"/><Relationship Id="rId43" Type="http://schemas.openxmlformats.org/officeDocument/2006/relationships/font" Target="fonts/Roboto-regular.fntdata"/><Relationship Id="rId46" Type="http://schemas.openxmlformats.org/officeDocument/2006/relationships/font" Target="fonts/Roboto-boldItalic.fntdata"/><Relationship Id="rId45" Type="http://schemas.openxmlformats.org/officeDocument/2006/relationships/font" Target="fonts/Roboto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48" Type="http://schemas.openxmlformats.org/officeDocument/2006/relationships/font" Target="fonts/RobotoMono-bold.fntdata"/><Relationship Id="rId47" Type="http://schemas.openxmlformats.org/officeDocument/2006/relationships/font" Target="fonts/RobotoMono-regular.fntdata"/><Relationship Id="rId49" Type="http://schemas.openxmlformats.org/officeDocument/2006/relationships/font" Target="fonts/RobotoMono-italic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0" Type="http://schemas.openxmlformats.org/officeDocument/2006/relationships/font" Target="fonts/RobotoMono-boldItalic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a4120b338120b7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1a4120b338120b7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dddeacb683e28ae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3dddeacb683e28ae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945a7094460b4b6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2945a7094460b4b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222109ee9fa1d59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222109ee9fa1d59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a4120b338120b74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a4120b338120b74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a4120b338120b74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9" name="Google Shape;269;g1a4120b338120b74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a4120b338120b74_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1a4120b338120b74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g1a4120b338120b74_5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a4120b338120b74_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a4120b338120b74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g1a4120b338120b74_3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a4120b338120b74_9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07" name="Google Shape;307;g1a4120b338120b74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g1a4120b338120b74_9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uk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a4120b338120b74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g1a4120b338120b74_10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a4120b338120b74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3" name="Google Shape;323;g1a4120b338120b74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7e7a4d19b30352f8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7e7a4d19b30352f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a4120b338120b74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g1a4120b338120b74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a4120b338120b74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4" name="Google Shape;344;g1a4120b338120b74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1a4120b338120b74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1a4120b338120b74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1a4120b338120b74_3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1a4120b338120b74_3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a4120b338120b74_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0" name="Google Shape;370;g1a4120b338120b74_28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453f06c6068d6019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453f06c6068d6019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453f06c6068d6019_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453f06c6068d6019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g453f06c6068d6019_1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453f06c6068d6019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453f06c6068d6019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a4120b338120b74_30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0" name="Google Shape;400;g1a4120b338120b74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uk"/>
              <a:t>Продовжимо лінію приготування кави, бо програміста без кави уявляти складно.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uk"/>
              <a:t>Повний цикл приготвування ключає в себе мелення зерен , визначення кількості кави і води, слідкування за вогнем, прибирання після того, як ви на хвильку відвернулись. А кава-таки збігла ітаке інше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uk"/>
              <a:t>Хорошо кавоварка все зробить за нас при чому процес буде той самий, але прихований від користувача.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uk"/>
              <a:t>Саме приховування внутрішніх процесів,, дозволяє зварити прекрасний напій навіть тому, хто це робить вперше.. Це приховування в ООП носить назву інкапсуляції.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uk"/>
              <a:t>Інкапсуляція - це властивість системи, що дозволяє об'єднати дані і методи, що працюють з ними, в класі і приховати деталі реалізації від користувача.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uk"/>
              <a:t>Інкапсуляція нерозривно пов'язана з поняттям інтерфейсу класу. По суті, все те, що не входить в інтерфейс, инкапсулируется в класі.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1" name="Google Shape;401;g1a4120b338120b74_30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222109ee9fa1d59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3222109ee9fa1d59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73f603d1f0e1277a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73f603d1f0e1277a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222109ee9fa1d59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222109ee9fa1d59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222109ee9fa1d59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3222109ee9fa1d59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658591b2bc6cbd9c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658591b2bc6cbd9c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3222109ee9fa1d59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3222109ee9fa1d59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48252beda11b7b5f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48252beda11b7b5f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3dddeacb683e28ae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3dddeacb683e28ae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73f603d1f0e1277a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73f603d1f0e1277a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73f603d1f0e1277a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73f603d1f0e1277a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73f603d1f0e1277a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73f603d1f0e1277a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73f603d1f0e1277a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73f603d1f0e1277a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73f603d1f0e1277a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73f603d1f0e1277a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dddeacb683e28ae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dddeacb683e28ae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Два объекта" type="twoObj">
  <p:cSld name="TWO_OBJECTS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2" type="body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1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Заголовок и объект" type="obj">
  <p:cSld name="OBJEC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14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1" name="Google Shape;71;p16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" name="Google Shape;74;p16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/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7" name="Google Shape;77;p17"/>
          <p:cNvSpPr txBox="1"/>
          <p:nvPr>
            <p:ph idx="1" type="subTitle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1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722313" y="2180035"/>
            <a:ext cx="77724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9" name="Google Shape;89;p19"/>
          <p:cNvSpPr txBox="1"/>
          <p:nvPr>
            <p:ph idx="1" type="body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Google Shape;90;p19"/>
          <p:cNvSpPr txBox="1"/>
          <p:nvPr>
            <p:ph idx="2" type="body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19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p19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6" name="Google Shape;96;p20"/>
          <p:cNvSpPr txBox="1"/>
          <p:nvPr>
            <p:ph idx="1" type="body"/>
          </p:nvPr>
        </p:nvSpPr>
        <p:spPr>
          <a:xfrm>
            <a:off x="457200" y="1151335"/>
            <a:ext cx="40401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2" type="body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3" type="body"/>
          </p:nvPr>
        </p:nvSpPr>
        <p:spPr>
          <a:xfrm>
            <a:off x="4645025" y="1151335"/>
            <a:ext cx="40419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" name="Google Shape;99;p20"/>
          <p:cNvSpPr txBox="1"/>
          <p:nvPr>
            <p:ph idx="4" type="body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" name="Google Shape;100;p20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" name="Google Shape;101;p20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0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5" name="Google Shape;105;p21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" name="Google Shape;106;p21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" name="Google Shape;107;p21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3"/>
          <p:cNvSpPr txBox="1"/>
          <p:nvPr>
            <p:ph type="title"/>
          </p:nvPr>
        </p:nvSpPr>
        <p:spPr>
          <a:xfrm>
            <a:off x="457200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4" name="Google Shape;114;p23"/>
          <p:cNvSpPr txBox="1"/>
          <p:nvPr>
            <p:ph idx="1" type="body"/>
          </p:nvPr>
        </p:nvSpPr>
        <p:spPr>
          <a:xfrm>
            <a:off x="3575050" y="204788"/>
            <a:ext cx="5111700" cy="43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" name="Google Shape;115;p23"/>
          <p:cNvSpPr txBox="1"/>
          <p:nvPr>
            <p:ph idx="2" type="body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1" name="Google Shape;121;p24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" type="body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" name="Google Shape;125;p24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8" name="Google Shape;128;p25"/>
          <p:cNvSpPr txBox="1"/>
          <p:nvPr>
            <p:ph idx="1" type="body"/>
          </p:nvPr>
        </p:nvSpPr>
        <p:spPr>
          <a:xfrm rot="5400000">
            <a:off x="2874750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" name="Google Shape;129;p25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" name="Google Shape;130;p25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Google Shape;131;p25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6"/>
          <p:cNvSpPr txBox="1"/>
          <p:nvPr>
            <p:ph type="title"/>
          </p:nvPr>
        </p:nvSpPr>
        <p:spPr>
          <a:xfrm rot="5400000">
            <a:off x="5463750" y="1371628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4" name="Google Shape;134;p26"/>
          <p:cNvSpPr txBox="1"/>
          <p:nvPr>
            <p:ph idx="1" type="body"/>
          </p:nvPr>
        </p:nvSpPr>
        <p:spPr>
          <a:xfrm rot="5400000">
            <a:off x="1272750" y="-609572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" name="Google Shape;135;p26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" name="Google Shape;136;p26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7" name="Google Shape;137;p26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44" name="Google Shape;144;p2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45" name="Google Shape;145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48" name="Google Shape;148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1" name="Google Shape;151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2" name="Google Shape;152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5" name="Google Shape;155;p3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56" name="Google Shape;156;p3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57" name="Google Shape;157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0" name="Google Shape;160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63" name="Google Shape;163;p33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64" name="Google Shape;164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4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7" name="Google Shape;167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35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1" name="Google Shape;171;p35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72" name="Google Shape;172;p35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3" name="Google Shape;173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6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76" name="Google Shape;176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7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79" name="Google Shape;179;p37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0" name="Google Shape;180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5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0" name="Google Shape;140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41" name="Google Shape;141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sites.google.com/view/progastart" TargetMode="External"/><Relationship Id="rId4" Type="http://schemas.openxmlformats.org/officeDocument/2006/relationships/image" Target="../media/image12.png"/><Relationship Id="rId5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16.png"/><Relationship Id="rId5" Type="http://schemas.openxmlformats.org/officeDocument/2006/relationships/image" Target="../media/image20.png"/><Relationship Id="rId6" Type="http://schemas.openxmlformats.org/officeDocument/2006/relationships/image" Target="../media/image1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0.jpg"/><Relationship Id="rId4" Type="http://schemas.openxmlformats.org/officeDocument/2006/relationships/image" Target="../media/image13.jpg"/><Relationship Id="rId5" Type="http://schemas.openxmlformats.org/officeDocument/2006/relationships/image" Target="../media/image7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jpg"/><Relationship Id="rId4" Type="http://schemas.openxmlformats.org/officeDocument/2006/relationships/image" Target="../media/image22.png"/><Relationship Id="rId5" Type="http://schemas.openxmlformats.org/officeDocument/2006/relationships/image" Target="../media/image35.jpg"/><Relationship Id="rId6" Type="http://schemas.openxmlformats.org/officeDocument/2006/relationships/image" Target="../media/image77.jpg"/><Relationship Id="rId7" Type="http://schemas.openxmlformats.org/officeDocument/2006/relationships/image" Target="../media/image42.jpg"/><Relationship Id="rId8" Type="http://schemas.openxmlformats.org/officeDocument/2006/relationships/image" Target="../media/image2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jpg"/><Relationship Id="rId4" Type="http://schemas.openxmlformats.org/officeDocument/2006/relationships/image" Target="../media/image23.png"/><Relationship Id="rId5" Type="http://schemas.openxmlformats.org/officeDocument/2006/relationships/image" Target="../media/image2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www.facebook.com/groups/542939325776757/" TargetMode="External"/><Relationship Id="rId4" Type="http://schemas.openxmlformats.org/officeDocument/2006/relationships/image" Target="../media/image3.png"/><Relationship Id="rId5" Type="http://schemas.openxmlformats.org/officeDocument/2006/relationships/image" Target="../media/image1.jpg"/><Relationship Id="rId6" Type="http://schemas.openxmlformats.org/officeDocument/2006/relationships/hyperlink" Target="https://docs.google.com/spreadsheets/d/18iCyulxSrHx6B4BFcPAfTs18VB6X0HuZvBlOvyylpkc/edit?usp=drivesdk" TargetMode="External"/><Relationship Id="rId7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Relationship Id="rId4" Type="http://schemas.openxmlformats.org/officeDocument/2006/relationships/image" Target="../media/image28.png"/><Relationship Id="rId5" Type="http://schemas.openxmlformats.org/officeDocument/2006/relationships/image" Target="../media/image2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5.jpg"/><Relationship Id="rId4" Type="http://schemas.openxmlformats.org/officeDocument/2006/relationships/image" Target="../media/image32.jpg"/><Relationship Id="rId5" Type="http://schemas.openxmlformats.org/officeDocument/2006/relationships/image" Target="../media/image43.jpg"/><Relationship Id="rId6" Type="http://schemas.openxmlformats.org/officeDocument/2006/relationships/image" Target="../media/image4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6.png"/><Relationship Id="rId4" Type="http://schemas.openxmlformats.org/officeDocument/2006/relationships/image" Target="../media/image7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6.png"/></Relationships>
</file>

<file path=ppt/slides/_rels/slide26.xml.rels><?xml version="1.0" encoding="UTF-8" standalone="yes"?><Relationships xmlns="http://schemas.openxmlformats.org/package/2006/relationships"><Relationship Id="rId10" Type="http://schemas.openxmlformats.org/officeDocument/2006/relationships/image" Target="../media/image59.jp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1.jpg"/><Relationship Id="rId4" Type="http://schemas.openxmlformats.org/officeDocument/2006/relationships/image" Target="../media/image36.jpg"/><Relationship Id="rId9" Type="http://schemas.openxmlformats.org/officeDocument/2006/relationships/image" Target="../media/image44.png"/><Relationship Id="rId5" Type="http://schemas.openxmlformats.org/officeDocument/2006/relationships/image" Target="../media/image50.jpg"/><Relationship Id="rId6" Type="http://schemas.openxmlformats.org/officeDocument/2006/relationships/image" Target="../media/image40.jpg"/><Relationship Id="rId7" Type="http://schemas.openxmlformats.org/officeDocument/2006/relationships/image" Target="../media/image47.jpg"/><Relationship Id="rId8" Type="http://schemas.openxmlformats.org/officeDocument/2006/relationships/image" Target="../media/image52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6.png"/><Relationship Id="rId4" Type="http://schemas.openxmlformats.org/officeDocument/2006/relationships/image" Target="../media/image6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www.youtube.com/playlist?list=PLT8OfnEJ8EfE4qf1DgRg93QktrRn6C5e8" TargetMode="External"/><Relationship Id="rId4" Type="http://schemas.openxmlformats.org/officeDocument/2006/relationships/image" Target="../media/image55.png"/><Relationship Id="rId5" Type="http://schemas.openxmlformats.org/officeDocument/2006/relationships/image" Target="../media/image5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www.youtube.com/playlist?list=PLT8OfnEJ8EfHf5atU0i7jKBJ7Lx96otcW" TargetMode="External"/><Relationship Id="rId4" Type="http://schemas.openxmlformats.org/officeDocument/2006/relationships/image" Target="../media/image72.png"/><Relationship Id="rId5" Type="http://schemas.openxmlformats.org/officeDocument/2006/relationships/image" Target="../media/image65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www.youtube.com/playlist?list=PLT8OfnEJ8EfHnoosYGpmGsJdIXUFHdcGi" TargetMode="External"/><Relationship Id="rId4" Type="http://schemas.openxmlformats.org/officeDocument/2006/relationships/image" Target="../media/image58.png"/><Relationship Id="rId5" Type="http://schemas.openxmlformats.org/officeDocument/2006/relationships/hyperlink" Target="https://youtu.be/AEf1fKbu8Xg" TargetMode="External"/><Relationship Id="rId6" Type="http://schemas.openxmlformats.org/officeDocument/2006/relationships/image" Target="../media/image49.jpg"/><Relationship Id="rId7" Type="http://schemas.openxmlformats.org/officeDocument/2006/relationships/image" Target="../media/image48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7.jpg"/><Relationship Id="rId4" Type="http://schemas.openxmlformats.org/officeDocument/2006/relationships/image" Target="../media/image6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s://www.youtube.com/playlist?list=PLT8OfnEJ8EfFkhCNr1LCPrH4-c1MFTIOK" TargetMode="External"/><Relationship Id="rId4" Type="http://schemas.openxmlformats.org/officeDocument/2006/relationships/image" Target="../media/image73.png"/><Relationship Id="rId5" Type="http://schemas.openxmlformats.org/officeDocument/2006/relationships/image" Target="../media/image63.jpg"/><Relationship Id="rId6" Type="http://schemas.openxmlformats.org/officeDocument/2006/relationships/image" Target="../media/image62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s://www.youtube.com/playlist?list=PLBoNQWTfdR3hct_ewWli29THGIuV8kBed" TargetMode="External"/><Relationship Id="rId4" Type="http://schemas.openxmlformats.org/officeDocument/2006/relationships/image" Target="../media/image76.png"/><Relationship Id="rId5" Type="http://schemas.openxmlformats.org/officeDocument/2006/relationships/hyperlink" Target="https://www.youtube.com/playlist?list=PLBoNQWTfdR3hct_ewWli29THGIuV8kBed" TargetMode="External"/><Relationship Id="rId6" Type="http://schemas.openxmlformats.org/officeDocument/2006/relationships/image" Target="../media/image69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61.png"/><Relationship Id="rId5" Type="http://schemas.openxmlformats.org/officeDocument/2006/relationships/image" Target="../media/image2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21.png"/><Relationship Id="rId5" Type="http://schemas.openxmlformats.org/officeDocument/2006/relationships/image" Target="../media/image3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39"/>
          <p:cNvPicPr preferRelativeResize="0"/>
          <p:nvPr/>
        </p:nvPicPr>
        <p:blipFill rotWithShape="1">
          <a:blip r:embed="rId3">
            <a:alphaModFix/>
          </a:blip>
          <a:srcRect b="38377" l="18082" r="25426" t="5119"/>
          <a:stretch/>
        </p:blipFill>
        <p:spPr>
          <a:xfrm>
            <a:off x="-9" y="-687"/>
            <a:ext cx="9144000" cy="51448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8"/>
          <p:cNvSpPr txBox="1"/>
          <p:nvPr/>
        </p:nvSpPr>
        <p:spPr>
          <a:xfrm>
            <a:off x="0" y="0"/>
            <a:ext cx="9144000" cy="10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2800">
                <a:latin typeface="Roboto"/>
                <a:ea typeface="Roboto"/>
                <a:cs typeface="Roboto"/>
                <a:sym typeface="Roboto"/>
              </a:rPr>
              <a:t>Яке б питання Ви б додали в  анкету?</a:t>
            </a:r>
            <a:endParaRPr sz="2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49"/>
          <p:cNvPicPr preferRelativeResize="0"/>
          <p:nvPr/>
        </p:nvPicPr>
        <p:blipFill rotWithShape="1">
          <a:blip r:embed="rId3">
            <a:alphaModFix/>
          </a:blip>
          <a:srcRect b="0" l="0" r="0" t="25672"/>
          <a:stretch/>
        </p:blipFill>
        <p:spPr>
          <a:xfrm>
            <a:off x="-41449" y="0"/>
            <a:ext cx="92268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49"/>
          <p:cNvSpPr txBox="1"/>
          <p:nvPr/>
        </p:nvSpPr>
        <p:spPr>
          <a:xfrm>
            <a:off x="2510095" y="2763602"/>
            <a:ext cx="6633900" cy="7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64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WE CAN DO IT</a:t>
            </a:r>
            <a:endParaRPr b="1" sz="64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5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13817" l="6513" r="4511" t="25686"/>
          <a:stretch/>
        </p:blipFill>
        <p:spPr>
          <a:xfrm>
            <a:off x="128010" y="135888"/>
            <a:ext cx="4030501" cy="487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50"/>
          <p:cNvPicPr preferRelativeResize="0"/>
          <p:nvPr/>
        </p:nvPicPr>
        <p:blipFill rotWithShape="1">
          <a:blip r:embed="rId5">
            <a:alphaModFix/>
          </a:blip>
          <a:srcRect b="21672" l="3699" r="12981" t="9655"/>
          <a:stretch/>
        </p:blipFill>
        <p:spPr>
          <a:xfrm>
            <a:off x="5633494" y="0"/>
            <a:ext cx="3510508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51"/>
          <p:cNvPicPr preferRelativeResize="0"/>
          <p:nvPr/>
        </p:nvPicPr>
        <p:blipFill rotWithShape="1">
          <a:blip r:embed="rId3">
            <a:alphaModFix/>
          </a:blip>
          <a:srcRect b="36406" l="27717" r="35467" t="0"/>
          <a:stretch/>
        </p:blipFill>
        <p:spPr>
          <a:xfrm>
            <a:off x="4572000" y="430825"/>
            <a:ext cx="4406866" cy="4281849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51"/>
          <p:cNvSpPr txBox="1"/>
          <p:nvPr/>
        </p:nvSpPr>
        <p:spPr>
          <a:xfrm>
            <a:off x="353130" y="12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3000">
                <a:latin typeface="Roboto"/>
                <a:ea typeface="Roboto"/>
                <a:cs typeface="Roboto"/>
                <a:sym typeface="Roboto"/>
              </a:rPr>
              <a:t>Парадигми програмування 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5" name="Google Shape;265;p51"/>
          <p:cNvSpPr txBox="1"/>
          <p:nvPr/>
        </p:nvSpPr>
        <p:spPr>
          <a:xfrm>
            <a:off x="353125" y="1511518"/>
            <a:ext cx="4047000" cy="35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400">
                <a:latin typeface="Roboto"/>
                <a:ea typeface="Roboto"/>
                <a:cs typeface="Roboto"/>
                <a:sym typeface="Roboto"/>
              </a:rPr>
              <a:t>Паради́гма програмува́ння — це система ідей і понять, які визначають стиль написання комп'ютерних програм, а також спосіб мислення програміста.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6" name="Google Shape;266;p51"/>
          <p:cNvSpPr txBox="1"/>
          <p:nvPr/>
        </p:nvSpPr>
        <p:spPr>
          <a:xfrm>
            <a:off x="918975" y="5750634"/>
            <a:ext cx="7315200" cy="1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52"/>
          <p:cNvPicPr preferRelativeResize="0"/>
          <p:nvPr/>
        </p:nvPicPr>
        <p:blipFill rotWithShape="1">
          <a:blip r:embed="rId3">
            <a:alphaModFix/>
          </a:blip>
          <a:srcRect b="39455" l="6197" r="4500" t="34608"/>
          <a:stretch/>
        </p:blipFill>
        <p:spPr>
          <a:xfrm>
            <a:off x="4081488" y="1779475"/>
            <a:ext cx="3412700" cy="132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52"/>
          <p:cNvPicPr preferRelativeResize="0"/>
          <p:nvPr/>
        </p:nvPicPr>
        <p:blipFill rotWithShape="1">
          <a:blip r:embed="rId4">
            <a:alphaModFix/>
          </a:blip>
          <a:srcRect b="33952" l="3530" r="2058" t="29126"/>
          <a:stretch/>
        </p:blipFill>
        <p:spPr>
          <a:xfrm>
            <a:off x="668801" y="6"/>
            <a:ext cx="3412697" cy="1779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52"/>
          <p:cNvPicPr preferRelativeResize="0"/>
          <p:nvPr/>
        </p:nvPicPr>
        <p:blipFill rotWithShape="1">
          <a:blip r:embed="rId5">
            <a:alphaModFix/>
          </a:blip>
          <a:srcRect b="35137" l="7855" r="6849" t="33668"/>
          <a:stretch/>
        </p:blipFill>
        <p:spPr>
          <a:xfrm>
            <a:off x="5686825" y="3571163"/>
            <a:ext cx="3412700" cy="142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52"/>
          <p:cNvPicPr preferRelativeResize="0"/>
          <p:nvPr/>
        </p:nvPicPr>
        <p:blipFill rotWithShape="1">
          <a:blip r:embed="rId6">
            <a:alphaModFix/>
          </a:blip>
          <a:srcRect b="43032" l="7415" r="0" t="5394"/>
          <a:stretch/>
        </p:blipFill>
        <p:spPr>
          <a:xfrm>
            <a:off x="0" y="2089264"/>
            <a:ext cx="4081512" cy="3031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53"/>
          <p:cNvPicPr preferRelativeResize="0"/>
          <p:nvPr/>
        </p:nvPicPr>
        <p:blipFill rotWithShape="1">
          <a:blip r:embed="rId3">
            <a:alphaModFix/>
          </a:blip>
          <a:srcRect b="4525" l="0" r="0" t="0"/>
          <a:stretch/>
        </p:blipFill>
        <p:spPr>
          <a:xfrm>
            <a:off x="1181525" y="57150"/>
            <a:ext cx="6412392" cy="4540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78606">
            <a:off x="6410839" y="3506775"/>
            <a:ext cx="2563197" cy="86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31429">
            <a:off x="80682" y="3489461"/>
            <a:ext cx="2451761" cy="867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53"/>
          <p:cNvPicPr preferRelativeResize="0"/>
          <p:nvPr/>
        </p:nvPicPr>
        <p:blipFill rotWithShape="1">
          <a:blip r:embed="rId4">
            <a:alphaModFix/>
          </a:blip>
          <a:srcRect b="0" l="0" r="0" t="16798"/>
          <a:stretch/>
        </p:blipFill>
        <p:spPr>
          <a:xfrm>
            <a:off x="2660350" y="4064970"/>
            <a:ext cx="3674200" cy="117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53"/>
          <p:cNvPicPr preferRelativeResize="0"/>
          <p:nvPr/>
        </p:nvPicPr>
        <p:blipFill rotWithShape="1">
          <a:blip r:embed="rId5">
            <a:alphaModFix/>
          </a:blip>
          <a:srcRect b="56257" l="38453" r="32795" t="0"/>
          <a:stretch/>
        </p:blipFill>
        <p:spPr>
          <a:xfrm rot="571570">
            <a:off x="6906550" y="587247"/>
            <a:ext cx="1211127" cy="1014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53"/>
          <p:cNvPicPr preferRelativeResize="0"/>
          <p:nvPr/>
        </p:nvPicPr>
        <p:blipFill rotWithShape="1">
          <a:blip r:embed="rId5">
            <a:alphaModFix/>
          </a:blip>
          <a:srcRect b="56257" l="38453" r="32795" t="0"/>
          <a:stretch/>
        </p:blipFill>
        <p:spPr>
          <a:xfrm rot="-1194159">
            <a:off x="740380" y="499243"/>
            <a:ext cx="1172267" cy="10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53"/>
          <p:cNvSpPr txBox="1"/>
          <p:nvPr/>
        </p:nvSpPr>
        <p:spPr>
          <a:xfrm rot="-280706">
            <a:off x="3137317" y="4094197"/>
            <a:ext cx="2780665" cy="98705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latin typeface="Roboto"/>
                <a:ea typeface="Roboto"/>
                <a:cs typeface="Roboto"/>
                <a:sym typeface="Roboto"/>
              </a:rPr>
              <a:t>Типи даних. Структура.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latin typeface="Roboto"/>
                <a:ea typeface="Roboto"/>
                <a:cs typeface="Roboto"/>
                <a:sym typeface="Roboto"/>
              </a:rPr>
              <a:t>Оператори. Операції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7" name="Google Shape;287;p53"/>
          <p:cNvSpPr txBox="1"/>
          <p:nvPr/>
        </p:nvSpPr>
        <p:spPr>
          <a:xfrm rot="-1061284">
            <a:off x="760393" y="3477922"/>
            <a:ext cx="2707393" cy="4808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latin typeface="Roboto"/>
                <a:ea typeface="Roboto"/>
                <a:cs typeface="Roboto"/>
                <a:sym typeface="Roboto"/>
              </a:rPr>
              <a:t>Умови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8" name="Google Shape;288;p53"/>
          <p:cNvSpPr txBox="1"/>
          <p:nvPr/>
        </p:nvSpPr>
        <p:spPr>
          <a:xfrm rot="342687">
            <a:off x="7116303" y="3836458"/>
            <a:ext cx="1992592" cy="45766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latin typeface="Roboto"/>
                <a:ea typeface="Roboto"/>
                <a:cs typeface="Roboto"/>
                <a:sym typeface="Roboto"/>
              </a:rPr>
              <a:t>Цикли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9" name="Google Shape;289;p53"/>
          <p:cNvSpPr txBox="1"/>
          <p:nvPr/>
        </p:nvSpPr>
        <p:spPr>
          <a:xfrm rot="-1283388">
            <a:off x="989847" y="743459"/>
            <a:ext cx="1015873" cy="49085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latin typeface="Roboto"/>
                <a:ea typeface="Roboto"/>
                <a:cs typeface="Roboto"/>
                <a:sym typeface="Roboto"/>
              </a:rPr>
              <a:t>Масиви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0" name="Google Shape;290;p53"/>
          <p:cNvSpPr txBox="1"/>
          <p:nvPr/>
        </p:nvSpPr>
        <p:spPr>
          <a:xfrm rot="541716">
            <a:off x="7134897" y="863491"/>
            <a:ext cx="1452901" cy="4622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latin typeface="Roboto"/>
                <a:ea typeface="Roboto"/>
                <a:cs typeface="Roboto"/>
                <a:sym typeface="Roboto"/>
              </a:rPr>
              <a:t>Рядки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6" name="Google Shape;296;p54"/>
          <p:cNvCxnSpPr/>
          <p:nvPr/>
        </p:nvCxnSpPr>
        <p:spPr>
          <a:xfrm flipH="1" rot="10800000">
            <a:off x="-384" y="2449078"/>
            <a:ext cx="8909100" cy="762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round/>
            <a:headEnd len="med" w="med" type="diamond"/>
            <a:tailEnd len="med" w="med" type="none"/>
          </a:ln>
        </p:spPr>
      </p:cxnSp>
      <p:sp>
        <p:nvSpPr>
          <p:cNvPr id="297" name="Google Shape;297;p54"/>
          <p:cNvSpPr txBox="1"/>
          <p:nvPr/>
        </p:nvSpPr>
        <p:spPr>
          <a:xfrm>
            <a:off x="1" y="-3"/>
            <a:ext cx="3183300" cy="12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3200"/>
              <a:t>Структурне.програмування</a:t>
            </a:r>
            <a:endParaRPr sz="3200"/>
          </a:p>
        </p:txBody>
      </p:sp>
      <p:sp>
        <p:nvSpPr>
          <p:cNvPr id="298" name="Google Shape;298;p54"/>
          <p:cNvSpPr txBox="1"/>
          <p:nvPr/>
        </p:nvSpPr>
        <p:spPr>
          <a:xfrm>
            <a:off x="249275" y="3372531"/>
            <a:ext cx="3413400" cy="18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3200">
                <a:latin typeface="Roboto"/>
                <a:ea typeface="Roboto"/>
                <a:cs typeface="Roboto"/>
                <a:sym typeface="Roboto"/>
              </a:rPr>
              <a:t>Об’єктно-орієнтоване</a:t>
            </a:r>
            <a:endParaRPr sz="3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3200">
                <a:latin typeface="Roboto"/>
                <a:ea typeface="Roboto"/>
                <a:cs typeface="Roboto"/>
                <a:sym typeface="Roboto"/>
              </a:rPr>
              <a:t>програмування</a:t>
            </a:r>
            <a:endParaRPr sz="3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9" name="Google Shape;299;p54"/>
          <p:cNvPicPr preferRelativeResize="0"/>
          <p:nvPr/>
        </p:nvPicPr>
        <p:blipFill rotWithShape="1">
          <a:blip r:embed="rId3">
            <a:alphaModFix/>
          </a:blip>
          <a:srcRect b="36888" l="20370" r="29994" t="0"/>
          <a:stretch/>
        </p:blipFill>
        <p:spPr>
          <a:xfrm>
            <a:off x="1638251" y="1861678"/>
            <a:ext cx="2024424" cy="1420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54"/>
          <p:cNvPicPr preferRelativeResize="0"/>
          <p:nvPr/>
        </p:nvPicPr>
        <p:blipFill rotWithShape="1">
          <a:blip r:embed="rId4">
            <a:alphaModFix/>
          </a:blip>
          <a:srcRect b="54609" l="17502" r="14553" t="3202"/>
          <a:stretch/>
        </p:blipFill>
        <p:spPr>
          <a:xfrm>
            <a:off x="4095600" y="1861687"/>
            <a:ext cx="2107199" cy="151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54"/>
          <p:cNvPicPr preferRelativeResize="0"/>
          <p:nvPr/>
        </p:nvPicPr>
        <p:blipFill rotWithShape="1">
          <a:blip r:embed="rId5">
            <a:alphaModFix/>
          </a:blip>
          <a:srcRect b="39589" l="17039" r="0" t="7011"/>
          <a:stretch/>
        </p:blipFill>
        <p:spPr>
          <a:xfrm>
            <a:off x="6635725" y="1651125"/>
            <a:ext cx="1758869" cy="1509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54"/>
          <p:cNvPicPr preferRelativeResize="0"/>
          <p:nvPr/>
        </p:nvPicPr>
        <p:blipFill rotWithShape="1">
          <a:blip r:embed="rId6">
            <a:alphaModFix/>
          </a:blip>
          <a:srcRect b="80082" l="36292" r="38068" t="6129"/>
          <a:stretch/>
        </p:blipFill>
        <p:spPr>
          <a:xfrm>
            <a:off x="4095600" y="1"/>
            <a:ext cx="2107199" cy="151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54"/>
          <p:cNvPicPr preferRelativeResize="0"/>
          <p:nvPr/>
        </p:nvPicPr>
        <p:blipFill rotWithShape="1">
          <a:blip r:embed="rId7">
            <a:alphaModFix/>
          </a:blip>
          <a:srcRect b="60730" l="8020" r="0" t="5314"/>
          <a:stretch/>
        </p:blipFill>
        <p:spPr>
          <a:xfrm>
            <a:off x="5682396" y="3463350"/>
            <a:ext cx="3413453" cy="168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54"/>
          <p:cNvPicPr preferRelativeResize="0"/>
          <p:nvPr/>
        </p:nvPicPr>
        <p:blipFill rotWithShape="1">
          <a:blip r:embed="rId8">
            <a:alphaModFix/>
          </a:blip>
          <a:srcRect b="76820" l="10119" r="62351" t="8389"/>
          <a:stretch/>
        </p:blipFill>
        <p:spPr>
          <a:xfrm>
            <a:off x="3892588" y="3463350"/>
            <a:ext cx="2107199" cy="1509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5"/>
          <p:cNvSpPr txBox="1"/>
          <p:nvPr>
            <p:ph type="title"/>
          </p:nvPr>
        </p:nvSpPr>
        <p:spPr>
          <a:xfrm>
            <a:off x="1237200" y="144091"/>
            <a:ext cx="7423500" cy="81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uk" sz="3300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Пошук та помилки</a:t>
            </a:r>
            <a:endParaRPr i="0" sz="3300" u="none" cap="none" strike="noStrike">
              <a:solidFill>
                <a:srgbClr val="26262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 i="0" sz="3300" u="none" cap="none" strike="noStrike">
              <a:solidFill>
                <a:srgbClr val="26262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1" name="Google Shape;311;p55"/>
          <p:cNvPicPr preferRelativeResize="0"/>
          <p:nvPr/>
        </p:nvPicPr>
        <p:blipFill rotWithShape="1">
          <a:blip r:embed="rId3">
            <a:alphaModFix/>
          </a:blip>
          <a:srcRect b="10514" l="0" r="0" t="0"/>
          <a:stretch/>
        </p:blipFill>
        <p:spPr>
          <a:xfrm>
            <a:off x="64550" y="956425"/>
            <a:ext cx="3943774" cy="317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2185" y="3627161"/>
            <a:ext cx="3496332" cy="1363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55"/>
          <p:cNvPicPr preferRelativeResize="0"/>
          <p:nvPr/>
        </p:nvPicPr>
        <p:blipFill rotWithShape="1">
          <a:blip r:embed="rId5">
            <a:alphaModFix/>
          </a:blip>
          <a:srcRect b="55868" l="0" r="0" t="5722"/>
          <a:stretch/>
        </p:blipFill>
        <p:spPr>
          <a:xfrm>
            <a:off x="4644025" y="956344"/>
            <a:ext cx="4499974" cy="2304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6"/>
          <p:cNvSpPr txBox="1"/>
          <p:nvPr>
            <p:ph type="title"/>
          </p:nvPr>
        </p:nvSpPr>
        <p:spPr>
          <a:xfrm>
            <a:off x="466185" y="362023"/>
            <a:ext cx="8469000" cy="79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i="0" lang="uk" sz="3959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Арифметичні дії та розрахункові задачі</a:t>
            </a:r>
            <a:endParaRPr i="0" sz="3959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9" name="Google Shape;319;p56"/>
          <p:cNvSpPr txBox="1"/>
          <p:nvPr/>
        </p:nvSpPr>
        <p:spPr>
          <a:xfrm>
            <a:off x="1132500" y="2113463"/>
            <a:ext cx="3091800" cy="27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uk" sz="33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c= a + b;</a:t>
            </a:r>
            <a:endParaRPr i="0" sz="3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uk" sz="33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d=a - b;</a:t>
            </a:r>
            <a:endParaRPr i="0" sz="33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uk" sz="33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l=a*b;</a:t>
            </a:r>
            <a:endParaRPr i="0" sz="33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uk" sz="33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d=a/2;</a:t>
            </a:r>
            <a:endParaRPr i="0" sz="33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uk" sz="33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c=a%2;</a:t>
            </a:r>
            <a:endParaRPr i="0" sz="33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20" name="Google Shape;320;p56"/>
          <p:cNvPicPr preferRelativeResize="0"/>
          <p:nvPr/>
        </p:nvPicPr>
        <p:blipFill rotWithShape="1">
          <a:blip r:embed="rId3">
            <a:alphaModFix/>
          </a:blip>
          <a:srcRect b="48832" l="11475" r="11041" t="5016"/>
          <a:stretch/>
        </p:blipFill>
        <p:spPr>
          <a:xfrm>
            <a:off x="5356944" y="2241141"/>
            <a:ext cx="3091800" cy="2455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7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" sz="3200">
                <a:latin typeface="Roboto"/>
                <a:ea typeface="Roboto"/>
                <a:cs typeface="Roboto"/>
                <a:sym typeface="Roboto"/>
              </a:rPr>
              <a:t>Умови</a:t>
            </a:r>
            <a:endParaRPr i="0" sz="3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6" name="Google Shape;326;p57"/>
          <p:cNvSpPr txBox="1"/>
          <p:nvPr/>
        </p:nvSpPr>
        <p:spPr>
          <a:xfrm>
            <a:off x="173043" y="-12"/>
            <a:ext cx="6396600" cy="41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Roboto"/>
              <a:buChar char="●"/>
            </a:pPr>
            <a:r>
              <a:rPr b="1" lang="uk" sz="2400">
                <a:latin typeface="Roboto"/>
                <a:ea typeface="Roboto"/>
                <a:cs typeface="Roboto"/>
                <a:sym typeface="Roboto"/>
              </a:rPr>
              <a:t>Коротка</a:t>
            </a:r>
            <a:endParaRPr b="1" sz="24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400">
                <a:latin typeface="Roboto"/>
                <a:ea typeface="Roboto"/>
                <a:cs typeface="Roboto"/>
                <a:sym typeface="Roboto"/>
              </a:rPr>
              <a:t>if a&gt;b: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400">
                <a:latin typeface="Roboto"/>
                <a:ea typeface="Roboto"/>
                <a:cs typeface="Roboto"/>
                <a:sym typeface="Roboto"/>
              </a:rPr>
              <a:t>    print a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Roboto"/>
              <a:buChar char="●"/>
            </a:pPr>
            <a:r>
              <a:rPr lang="uk" sz="24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uk" sz="2400">
                <a:latin typeface="Roboto"/>
                <a:ea typeface="Roboto"/>
                <a:cs typeface="Roboto"/>
                <a:sym typeface="Roboto"/>
              </a:rPr>
              <a:t>Повна</a:t>
            </a:r>
            <a:endParaRPr b="1" sz="24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400">
                <a:latin typeface="Roboto"/>
                <a:ea typeface="Roboto"/>
                <a:cs typeface="Roboto"/>
                <a:sym typeface="Roboto"/>
              </a:rPr>
              <a:t>if (a&gt;b):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400">
                <a:latin typeface="Roboto"/>
                <a:ea typeface="Roboto"/>
                <a:cs typeface="Roboto"/>
                <a:sym typeface="Roboto"/>
              </a:rPr>
              <a:t>    print (a) 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400">
                <a:latin typeface="Roboto"/>
                <a:ea typeface="Roboto"/>
                <a:cs typeface="Roboto"/>
                <a:sym typeface="Roboto"/>
              </a:rPr>
              <a:t>else: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400">
                <a:latin typeface="Roboto"/>
                <a:ea typeface="Roboto"/>
                <a:cs typeface="Roboto"/>
                <a:sym typeface="Roboto"/>
              </a:rPr>
              <a:t>   print (b)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Roboto"/>
              <a:buChar char="●"/>
            </a:pPr>
            <a:r>
              <a:rPr b="1" lang="uk" sz="2400">
                <a:latin typeface="Roboto"/>
                <a:ea typeface="Roboto"/>
                <a:cs typeface="Roboto"/>
                <a:sym typeface="Roboto"/>
              </a:rPr>
              <a:t>Складена</a:t>
            </a:r>
            <a:endParaRPr b="1" sz="2400"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Roboto"/>
              <a:buChar char="-"/>
            </a:pPr>
            <a:r>
              <a:rPr lang="uk" sz="2400">
                <a:latin typeface="Roboto"/>
                <a:ea typeface="Roboto"/>
                <a:cs typeface="Roboto"/>
                <a:sym typeface="Roboto"/>
              </a:rPr>
              <a:t>За допомогою elif 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Roboto"/>
              <a:buChar char="-"/>
            </a:pPr>
            <a:r>
              <a:rPr lang="uk" sz="2400">
                <a:latin typeface="Roboto"/>
                <a:ea typeface="Roboto"/>
                <a:cs typeface="Roboto"/>
                <a:sym typeface="Roboto"/>
              </a:rPr>
              <a:t>З використанням логічних операторів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400">
                <a:latin typeface="Roboto"/>
                <a:ea typeface="Roboto"/>
                <a:cs typeface="Roboto"/>
                <a:sym typeface="Roboto"/>
              </a:rPr>
              <a:t>and or not</a:t>
            </a:r>
            <a:endParaRPr b="1" sz="24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27" name="Google Shape;327;p57"/>
          <p:cNvPicPr preferRelativeResize="0"/>
          <p:nvPr/>
        </p:nvPicPr>
        <p:blipFill rotWithShape="1">
          <a:blip r:embed="rId3">
            <a:alphaModFix/>
          </a:blip>
          <a:srcRect b="36816" l="22621" r="17957" t="8592"/>
          <a:stretch/>
        </p:blipFill>
        <p:spPr>
          <a:xfrm>
            <a:off x="3660476" y="919130"/>
            <a:ext cx="5483525" cy="2125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4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38759" l="0" r="0" t="29647"/>
          <a:stretch/>
        </p:blipFill>
        <p:spPr>
          <a:xfrm>
            <a:off x="11" y="2836518"/>
            <a:ext cx="3523700" cy="197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2" y="152400"/>
            <a:ext cx="3745834" cy="2684125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40"/>
          <p:cNvSpPr txBox="1"/>
          <p:nvPr/>
        </p:nvSpPr>
        <p:spPr>
          <a:xfrm>
            <a:off x="4352972" y="152399"/>
            <a:ext cx="45723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3200">
                <a:latin typeface="Roboto"/>
                <a:ea typeface="Roboto"/>
                <a:cs typeface="Roboto"/>
                <a:sym typeface="Roboto"/>
              </a:rPr>
              <a:t>Програмув</a:t>
            </a:r>
            <a:r>
              <a:rPr lang="uk" sz="3200">
                <a:latin typeface="Roboto"/>
                <a:ea typeface="Roboto"/>
                <a:cs typeface="Roboto"/>
                <a:sym typeface="Roboto"/>
              </a:rPr>
              <a:t>ання в курсі інформатики</a:t>
            </a:r>
            <a:endParaRPr sz="3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5" name="Google Shape;195;p40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23686" l="0" r="0" t="12329"/>
          <a:stretch/>
        </p:blipFill>
        <p:spPr>
          <a:xfrm>
            <a:off x="4783910" y="1527201"/>
            <a:ext cx="3179250" cy="3616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8"/>
          <p:cNvSpPr txBox="1"/>
          <p:nvPr>
            <p:ph type="title"/>
          </p:nvPr>
        </p:nvSpPr>
        <p:spPr>
          <a:xfrm>
            <a:off x="3271942" y="34534"/>
            <a:ext cx="2092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i="0" lang="uk" sz="392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Цикли</a:t>
            </a:r>
            <a:r>
              <a:rPr i="0" lang="uk" sz="252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i="0" sz="252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3" name="Google Shape;333;p58"/>
          <p:cNvSpPr txBox="1"/>
          <p:nvPr/>
        </p:nvSpPr>
        <p:spPr>
          <a:xfrm>
            <a:off x="2795275" y="1170217"/>
            <a:ext cx="1714200" cy="110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42225" lIns="0" spcFirstLastPara="1" rIns="142225" wrap="square" tIns="1422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uk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Скільки разів повторювати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58"/>
          <p:cNvSpPr txBox="1"/>
          <p:nvPr/>
        </p:nvSpPr>
        <p:spPr>
          <a:xfrm>
            <a:off x="-8" y="2370403"/>
            <a:ext cx="2929800" cy="68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42225" lIns="0" spcFirstLastPara="1" rIns="142225" wrap="square" tIns="1422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uk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Параметр змінюєт</a:t>
            </a:r>
            <a:r>
              <a:rPr lang="uk" sz="2000"/>
              <a:t>ь</a:t>
            </a:r>
            <a:r>
              <a:rPr b="0" i="0" lang="uk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</a:t>
            </a:r>
            <a:r>
              <a:rPr lang="uk" sz="2000"/>
              <a:t>я</a:t>
            </a:r>
            <a:r>
              <a:rPr b="0" i="0" lang="uk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циклі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58"/>
          <p:cNvSpPr/>
          <p:nvPr/>
        </p:nvSpPr>
        <p:spPr>
          <a:xfrm>
            <a:off x="802438" y="875494"/>
            <a:ext cx="1945200" cy="1422300"/>
          </a:xfrm>
          <a:prstGeom prst="ellipse">
            <a:avLst/>
          </a:prstGeom>
          <a:solidFill>
            <a:srgbClr val="073763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58"/>
          <p:cNvSpPr txBox="1"/>
          <p:nvPr/>
        </p:nvSpPr>
        <p:spPr>
          <a:xfrm>
            <a:off x="1057588" y="1090078"/>
            <a:ext cx="1434900" cy="9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None/>
            </a:pPr>
            <a:r>
              <a:rPr b="0" i="0" lang="uk" sz="2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 ( ; ; )</a:t>
            </a:r>
            <a:endParaRPr b="0" i="0" sz="2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58"/>
          <p:cNvSpPr txBox="1"/>
          <p:nvPr/>
        </p:nvSpPr>
        <p:spPr>
          <a:xfrm>
            <a:off x="6627372" y="875485"/>
            <a:ext cx="1714200" cy="136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42225" lIns="0" spcFirstLastPara="1" rIns="142225" wrap="square" tIns="1422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uk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До яких пір повторювати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58"/>
          <p:cNvSpPr txBox="1"/>
          <p:nvPr/>
        </p:nvSpPr>
        <p:spPr>
          <a:xfrm>
            <a:off x="4730966" y="2086500"/>
            <a:ext cx="3883800" cy="136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42225" lIns="0" spcFirstLastPara="1" rIns="142225" wrap="square" tIns="1422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uk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Параметр не забуваємо змінювати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58"/>
          <p:cNvSpPr/>
          <p:nvPr/>
        </p:nvSpPr>
        <p:spPr>
          <a:xfrm>
            <a:off x="4509488" y="875494"/>
            <a:ext cx="1761900" cy="1422300"/>
          </a:xfrm>
          <a:prstGeom prst="ellipse">
            <a:avLst/>
          </a:prstGeom>
          <a:solidFill>
            <a:srgbClr val="1C4587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58"/>
          <p:cNvSpPr txBox="1"/>
          <p:nvPr/>
        </p:nvSpPr>
        <p:spPr>
          <a:xfrm>
            <a:off x="4756337" y="1074713"/>
            <a:ext cx="1215600" cy="9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None/>
            </a:pPr>
            <a:r>
              <a:rPr b="0" i="0" lang="uk" sz="2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WHILE ()</a:t>
            </a:r>
            <a:endParaRPr b="0" i="0" sz="2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1" name="Google Shape;341;p58"/>
          <p:cNvPicPr preferRelativeResize="0"/>
          <p:nvPr/>
        </p:nvPicPr>
        <p:blipFill rotWithShape="1">
          <a:blip r:embed="rId3">
            <a:alphaModFix/>
          </a:blip>
          <a:srcRect b="10297" l="0" r="0" t="0"/>
          <a:stretch/>
        </p:blipFill>
        <p:spPr>
          <a:xfrm>
            <a:off x="-8" y="3376229"/>
            <a:ext cx="9144000" cy="1919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9"/>
          <p:cNvSpPr txBox="1"/>
          <p:nvPr>
            <p:ph type="title"/>
          </p:nvPr>
        </p:nvSpPr>
        <p:spPr>
          <a:xfrm>
            <a:off x="1501875" y="871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i="0" lang="uk" sz="2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Алгоритмічні структури</a:t>
            </a:r>
            <a:endParaRPr i="0" sz="2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47" name="Google Shape;347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7500" y="1586275"/>
            <a:ext cx="2143125" cy="2557463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59"/>
          <p:cNvSpPr txBox="1"/>
          <p:nvPr/>
        </p:nvSpPr>
        <p:spPr>
          <a:xfrm>
            <a:off x="1023700" y="890550"/>
            <a:ext cx="1930800" cy="572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uk" sz="2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ЛІНІЙНА</a:t>
            </a:r>
            <a:endParaRPr b="1" i="0" sz="2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9" name="Google Shape;349;p59"/>
          <p:cNvSpPr txBox="1"/>
          <p:nvPr/>
        </p:nvSpPr>
        <p:spPr>
          <a:xfrm>
            <a:off x="3764475" y="890550"/>
            <a:ext cx="1930800" cy="572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uk" sz="2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УМОВНА</a:t>
            </a:r>
            <a:endParaRPr b="1" i="0" sz="2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0" name="Google Shape;350;p59"/>
          <p:cNvSpPr txBox="1"/>
          <p:nvPr/>
        </p:nvSpPr>
        <p:spPr>
          <a:xfrm>
            <a:off x="6705025" y="890550"/>
            <a:ext cx="1930800" cy="572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uk" sz="2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ЦИКЛІЧНА</a:t>
            </a:r>
            <a:endParaRPr b="1" i="0" sz="2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51" name="Google Shape;351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963" y="2235313"/>
            <a:ext cx="1586276" cy="1189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37350" y="2381325"/>
            <a:ext cx="1743075" cy="1471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60"/>
          <p:cNvPicPr preferRelativeResize="0"/>
          <p:nvPr/>
        </p:nvPicPr>
        <p:blipFill rotWithShape="1">
          <a:blip r:embed="rId3">
            <a:alphaModFix/>
          </a:blip>
          <a:srcRect b="38279" l="4302" r="4356" t="32389"/>
          <a:stretch/>
        </p:blipFill>
        <p:spPr>
          <a:xfrm>
            <a:off x="538459" y="1077353"/>
            <a:ext cx="3610950" cy="257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60"/>
          <p:cNvPicPr preferRelativeResize="0"/>
          <p:nvPr/>
        </p:nvPicPr>
        <p:blipFill rotWithShape="1">
          <a:blip r:embed="rId4">
            <a:alphaModFix/>
          </a:blip>
          <a:srcRect b="38843" l="6235" r="0" t="30370"/>
          <a:stretch/>
        </p:blipFill>
        <p:spPr>
          <a:xfrm>
            <a:off x="4837325" y="49475"/>
            <a:ext cx="3987249" cy="2327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60"/>
          <p:cNvPicPr preferRelativeResize="0"/>
          <p:nvPr/>
        </p:nvPicPr>
        <p:blipFill rotWithShape="1">
          <a:blip r:embed="rId5">
            <a:alphaModFix/>
          </a:blip>
          <a:srcRect b="37461" l="0" r="0" t="31749"/>
          <a:stretch/>
        </p:blipFill>
        <p:spPr>
          <a:xfrm>
            <a:off x="4837325" y="2878126"/>
            <a:ext cx="3987249" cy="2182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61"/>
          <p:cNvPicPr preferRelativeResize="0"/>
          <p:nvPr/>
        </p:nvPicPr>
        <p:blipFill rotWithShape="1">
          <a:blip r:embed="rId3">
            <a:alphaModFix/>
          </a:blip>
          <a:srcRect b="65816" l="9641" r="12730" t="3686"/>
          <a:stretch/>
        </p:blipFill>
        <p:spPr>
          <a:xfrm>
            <a:off x="0" y="0"/>
            <a:ext cx="3094049" cy="2160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61"/>
          <p:cNvPicPr preferRelativeResize="0"/>
          <p:nvPr/>
        </p:nvPicPr>
        <p:blipFill rotWithShape="1">
          <a:blip r:embed="rId4">
            <a:alphaModFix/>
          </a:blip>
          <a:srcRect b="19478" l="0" r="52772" t="50251"/>
          <a:stretch/>
        </p:blipFill>
        <p:spPr>
          <a:xfrm>
            <a:off x="6705299" y="2923475"/>
            <a:ext cx="2114124" cy="2409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61"/>
          <p:cNvPicPr preferRelativeResize="0"/>
          <p:nvPr/>
        </p:nvPicPr>
        <p:blipFill rotWithShape="1">
          <a:blip r:embed="rId5">
            <a:alphaModFix/>
          </a:blip>
          <a:srcRect b="64670" l="16184" r="0" t="9586"/>
          <a:stretch/>
        </p:blipFill>
        <p:spPr>
          <a:xfrm>
            <a:off x="287045" y="2923470"/>
            <a:ext cx="3957490" cy="2160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61"/>
          <p:cNvPicPr preferRelativeResize="0"/>
          <p:nvPr/>
        </p:nvPicPr>
        <p:blipFill rotWithShape="1">
          <a:blip r:embed="rId6">
            <a:alphaModFix/>
          </a:blip>
          <a:srcRect b="49623" l="0" r="0" t="15655"/>
          <a:stretch/>
        </p:blipFill>
        <p:spPr>
          <a:xfrm>
            <a:off x="6049950" y="125538"/>
            <a:ext cx="3094049" cy="1909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62"/>
          <p:cNvPicPr preferRelativeResize="0"/>
          <p:nvPr/>
        </p:nvPicPr>
        <p:blipFill rotWithShape="1">
          <a:blip r:embed="rId3">
            <a:alphaModFix/>
          </a:blip>
          <a:srcRect b="28504" l="0" r="-4690" t="31711"/>
          <a:stretch/>
        </p:blipFill>
        <p:spPr>
          <a:xfrm>
            <a:off x="0" y="160650"/>
            <a:ext cx="7118275" cy="465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62"/>
          <p:cNvPicPr preferRelativeResize="0"/>
          <p:nvPr/>
        </p:nvPicPr>
        <p:blipFill rotWithShape="1">
          <a:blip r:embed="rId4">
            <a:alphaModFix/>
          </a:blip>
          <a:srcRect b="36326" l="23364" r="27641" t="0"/>
          <a:stretch/>
        </p:blipFill>
        <p:spPr>
          <a:xfrm>
            <a:off x="4572000" y="1868425"/>
            <a:ext cx="4479902" cy="3275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63"/>
          <p:cNvPicPr preferRelativeResize="0"/>
          <p:nvPr/>
        </p:nvPicPr>
        <p:blipFill rotWithShape="1">
          <a:blip r:embed="rId3">
            <a:alphaModFix/>
          </a:blip>
          <a:srcRect b="34099" l="24290" r="31106" t="5887"/>
          <a:stretch/>
        </p:blipFill>
        <p:spPr>
          <a:xfrm>
            <a:off x="1173838" y="0"/>
            <a:ext cx="679633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64"/>
          <p:cNvPicPr preferRelativeResize="0"/>
          <p:nvPr/>
        </p:nvPicPr>
        <p:blipFill rotWithShape="1">
          <a:blip r:embed="rId3">
            <a:alphaModFix/>
          </a:blip>
          <a:srcRect b="66510" l="10646" r="4457" t="3707"/>
          <a:stretch/>
        </p:blipFill>
        <p:spPr>
          <a:xfrm>
            <a:off x="1" y="3373400"/>
            <a:ext cx="3442727" cy="1610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64"/>
          <p:cNvPicPr preferRelativeResize="0"/>
          <p:nvPr/>
        </p:nvPicPr>
        <p:blipFill rotWithShape="1">
          <a:blip r:embed="rId4">
            <a:alphaModFix/>
          </a:blip>
          <a:srcRect b="0" l="44930" r="0" t="0"/>
          <a:stretch/>
        </p:blipFill>
        <p:spPr>
          <a:xfrm>
            <a:off x="7307925" y="2571750"/>
            <a:ext cx="1836074" cy="2314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64"/>
          <p:cNvPicPr preferRelativeResize="0"/>
          <p:nvPr/>
        </p:nvPicPr>
        <p:blipFill rotWithShape="1">
          <a:blip r:embed="rId5">
            <a:alphaModFix/>
          </a:blip>
          <a:srcRect b="44996" l="0" r="-6530" t="26735"/>
          <a:stretch/>
        </p:blipFill>
        <p:spPr>
          <a:xfrm>
            <a:off x="20925" y="0"/>
            <a:ext cx="3400874" cy="1293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6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0925" y="1627238"/>
            <a:ext cx="2893809" cy="107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64"/>
          <p:cNvPicPr preferRelativeResize="0"/>
          <p:nvPr/>
        </p:nvPicPr>
        <p:blipFill rotWithShape="1">
          <a:blip r:embed="rId7">
            <a:alphaModFix/>
          </a:blip>
          <a:srcRect b="70396" l="16492" r="0" t="3587"/>
          <a:stretch/>
        </p:blipFill>
        <p:spPr>
          <a:xfrm>
            <a:off x="3442725" y="0"/>
            <a:ext cx="2586751" cy="1074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64"/>
          <p:cNvPicPr preferRelativeResize="0"/>
          <p:nvPr/>
        </p:nvPicPr>
        <p:blipFill rotWithShape="1">
          <a:blip r:embed="rId8">
            <a:alphaModFix/>
          </a:blip>
          <a:srcRect b="55745" l="0" r="0" t="13763"/>
          <a:stretch/>
        </p:blipFill>
        <p:spPr>
          <a:xfrm>
            <a:off x="6029473" y="13733"/>
            <a:ext cx="3114526" cy="1266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64"/>
          <p:cNvPicPr preferRelativeResize="0"/>
          <p:nvPr/>
        </p:nvPicPr>
        <p:blipFill rotWithShape="1">
          <a:blip r:embed="rId9">
            <a:alphaModFix/>
          </a:blip>
          <a:srcRect b="33099" l="30443" r="36726" t="3625"/>
          <a:stretch/>
        </p:blipFill>
        <p:spPr>
          <a:xfrm>
            <a:off x="4572012" y="1481728"/>
            <a:ext cx="1836077" cy="1492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64"/>
          <p:cNvPicPr preferRelativeResize="0"/>
          <p:nvPr/>
        </p:nvPicPr>
        <p:blipFill rotWithShape="1">
          <a:blip r:embed="rId10">
            <a:alphaModFix/>
          </a:blip>
          <a:srcRect b="54253" l="31544" r="46787" t="33513"/>
          <a:stretch/>
        </p:blipFill>
        <p:spPr>
          <a:xfrm>
            <a:off x="3987400" y="3176516"/>
            <a:ext cx="2586751" cy="21619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65"/>
          <p:cNvPicPr preferRelativeResize="0"/>
          <p:nvPr/>
        </p:nvPicPr>
        <p:blipFill rotWithShape="1">
          <a:blip r:embed="rId3">
            <a:alphaModFix/>
          </a:blip>
          <a:srcRect b="22024" l="0" r="0" t="20454"/>
          <a:stretch/>
        </p:blipFill>
        <p:spPr>
          <a:xfrm>
            <a:off x="1" y="-1"/>
            <a:ext cx="4371122" cy="4469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65"/>
          <p:cNvPicPr preferRelativeResize="0"/>
          <p:nvPr/>
        </p:nvPicPr>
        <p:blipFill rotWithShape="1">
          <a:blip r:embed="rId4">
            <a:alphaModFix/>
          </a:blip>
          <a:srcRect b="62197" l="0" r="0" t="7857"/>
          <a:stretch/>
        </p:blipFill>
        <p:spPr>
          <a:xfrm>
            <a:off x="3712365" y="1548826"/>
            <a:ext cx="5398726" cy="3594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66"/>
          <p:cNvSpPr txBox="1"/>
          <p:nvPr>
            <p:ph type="title"/>
          </p:nvPr>
        </p:nvSpPr>
        <p:spPr>
          <a:xfrm>
            <a:off x="914404" y="40702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Calibri"/>
              <a:buNone/>
            </a:pPr>
            <a:r>
              <a:rPr lang="uk">
                <a:solidFill>
                  <a:srgbClr val="002060"/>
                </a:solidFill>
              </a:rPr>
              <a:t>ІНКАПСУЛЯЦІЯ</a:t>
            </a:r>
            <a:br>
              <a:rPr lang="uk">
                <a:solidFill>
                  <a:srgbClr val="002060"/>
                </a:solidFill>
              </a:rPr>
            </a:br>
            <a:endParaRPr>
              <a:solidFill>
                <a:srgbClr val="002060"/>
              </a:solidFill>
            </a:endParaRPr>
          </a:p>
        </p:txBody>
      </p:sp>
      <p:pic>
        <p:nvPicPr>
          <p:cNvPr id="404" name="Google Shape;404;p66"/>
          <p:cNvPicPr preferRelativeResize="0"/>
          <p:nvPr/>
        </p:nvPicPr>
        <p:blipFill rotWithShape="1">
          <a:blip r:embed="rId3">
            <a:alphaModFix/>
          </a:blip>
          <a:srcRect b="37038" l="4886" r="18998" t="7910"/>
          <a:stretch/>
        </p:blipFill>
        <p:spPr>
          <a:xfrm>
            <a:off x="-105175" y="1264425"/>
            <a:ext cx="9144000" cy="37201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67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14722" l="0" r="0" t="10805"/>
          <a:stretch/>
        </p:blipFill>
        <p:spPr>
          <a:xfrm>
            <a:off x="5259150" y="0"/>
            <a:ext cx="3884852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483870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1"/>
          <p:cNvSpPr txBox="1"/>
          <p:nvPr/>
        </p:nvSpPr>
        <p:spPr>
          <a:xfrm>
            <a:off x="0" y="0"/>
            <a:ext cx="9144000" cy="13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2700">
                <a:latin typeface="Roboto"/>
                <a:ea typeface="Roboto"/>
                <a:cs typeface="Roboto"/>
                <a:sym typeface="Roboto"/>
              </a:rPr>
              <a:t>Опишіть послідовність вивчення  мов програмування в школі,  яку Ви вважаєте найкращою</a:t>
            </a:r>
            <a:endParaRPr sz="27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1" name="Google Shape;20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342" y="1153316"/>
            <a:ext cx="7093649" cy="399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68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16563" l="0" r="0" t="11390"/>
          <a:stretch/>
        </p:blipFill>
        <p:spPr>
          <a:xfrm>
            <a:off x="5128175" y="0"/>
            <a:ext cx="4015832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68"/>
          <p:cNvPicPr preferRelativeResize="0"/>
          <p:nvPr/>
        </p:nvPicPr>
        <p:blipFill rotWithShape="1">
          <a:blip r:embed="rId5">
            <a:alphaModFix/>
          </a:blip>
          <a:srcRect b="0" l="7780" r="7185" t="14376"/>
          <a:stretch/>
        </p:blipFill>
        <p:spPr>
          <a:xfrm>
            <a:off x="271500" y="948600"/>
            <a:ext cx="4300500" cy="324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69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16820" l="0" r="0" t="10956"/>
          <a:stretch/>
        </p:blipFill>
        <p:spPr>
          <a:xfrm>
            <a:off x="5022561" y="75925"/>
            <a:ext cx="3887525" cy="499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69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8" l="0" r="0" t="12233"/>
          <a:stretch/>
        </p:blipFill>
        <p:spPr>
          <a:xfrm>
            <a:off x="-56350" y="1"/>
            <a:ext cx="3907226" cy="257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69"/>
          <p:cNvPicPr preferRelativeResize="0"/>
          <p:nvPr/>
        </p:nvPicPr>
        <p:blipFill rotWithShape="1">
          <a:blip r:embed="rId7">
            <a:alphaModFix/>
          </a:blip>
          <a:srcRect b="7850" l="0" r="0" t="12200"/>
          <a:stretch/>
        </p:blipFill>
        <p:spPr>
          <a:xfrm>
            <a:off x="-56350" y="2724725"/>
            <a:ext cx="3907226" cy="2342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70"/>
          <p:cNvPicPr preferRelativeResize="0"/>
          <p:nvPr/>
        </p:nvPicPr>
        <p:blipFill rotWithShape="1">
          <a:blip r:embed="rId3">
            <a:alphaModFix/>
          </a:blip>
          <a:srcRect b="10934" l="23690" r="14455" t="13968"/>
          <a:stretch/>
        </p:blipFill>
        <p:spPr>
          <a:xfrm>
            <a:off x="196049" y="754852"/>
            <a:ext cx="4375949" cy="298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70"/>
          <p:cNvPicPr preferRelativeResize="0"/>
          <p:nvPr/>
        </p:nvPicPr>
        <p:blipFill rotWithShape="1">
          <a:blip r:embed="rId4">
            <a:alphaModFix/>
          </a:blip>
          <a:srcRect b="30928" l="0" r="18173" t="3613"/>
          <a:stretch/>
        </p:blipFill>
        <p:spPr>
          <a:xfrm>
            <a:off x="5322075" y="0"/>
            <a:ext cx="3616755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7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13528" l="3542" r="4444" t="10123"/>
          <a:stretch/>
        </p:blipFill>
        <p:spPr>
          <a:xfrm>
            <a:off x="5657225" y="0"/>
            <a:ext cx="3486785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71"/>
          <p:cNvPicPr preferRelativeResize="0"/>
          <p:nvPr/>
        </p:nvPicPr>
        <p:blipFill rotWithShape="1">
          <a:blip r:embed="rId5">
            <a:alphaModFix/>
          </a:blip>
          <a:srcRect b="10541" l="0" r="0" t="26335"/>
          <a:stretch/>
        </p:blipFill>
        <p:spPr>
          <a:xfrm>
            <a:off x="152400" y="2773622"/>
            <a:ext cx="4139225" cy="2404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71"/>
          <p:cNvPicPr preferRelativeResize="0"/>
          <p:nvPr/>
        </p:nvPicPr>
        <p:blipFill rotWithShape="1">
          <a:blip r:embed="rId6">
            <a:alphaModFix/>
          </a:blip>
          <a:srcRect b="0" l="0" r="0" t="17156"/>
          <a:stretch/>
        </p:blipFill>
        <p:spPr>
          <a:xfrm>
            <a:off x="152400" y="0"/>
            <a:ext cx="4139237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72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11799" l="0" r="5767" t="17713"/>
          <a:stretch/>
        </p:blipFill>
        <p:spPr>
          <a:xfrm>
            <a:off x="5131222" y="0"/>
            <a:ext cx="3741625" cy="4976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72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7947" l="6065" r="7038" t="14443"/>
          <a:stretch/>
        </p:blipFill>
        <p:spPr>
          <a:xfrm>
            <a:off x="0" y="1092400"/>
            <a:ext cx="4837950" cy="304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73"/>
          <p:cNvPicPr preferRelativeResize="0"/>
          <p:nvPr/>
        </p:nvPicPr>
        <p:blipFill rotWithShape="1">
          <a:blip r:embed="rId3">
            <a:alphaModFix/>
          </a:blip>
          <a:srcRect b="15509" l="0" r="0" t="2991"/>
          <a:stretch/>
        </p:blipFill>
        <p:spPr>
          <a:xfrm>
            <a:off x="0" y="-81900"/>
            <a:ext cx="9144000" cy="530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2"/>
          <p:cNvSpPr txBox="1"/>
          <p:nvPr/>
        </p:nvSpPr>
        <p:spPr>
          <a:xfrm>
            <a:off x="0" y="0"/>
            <a:ext cx="9144000" cy="22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3300">
                <a:latin typeface="Roboto"/>
                <a:ea typeface="Roboto"/>
                <a:cs typeface="Roboto"/>
                <a:sym typeface="Roboto"/>
              </a:rPr>
              <a:t>Назвіть 3 основні проблеми, що виникають під час навчання програмуванню у учнів</a:t>
            </a:r>
            <a:endParaRPr sz="33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7" name="Google Shape;20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9650" y="1189607"/>
            <a:ext cx="6684701" cy="376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43"/>
          <p:cNvPicPr preferRelativeResize="0"/>
          <p:nvPr/>
        </p:nvPicPr>
        <p:blipFill rotWithShape="1">
          <a:blip r:embed="rId3">
            <a:alphaModFix/>
          </a:blip>
          <a:srcRect b="63574" l="5336" r="25802" t="29090"/>
          <a:stretch/>
        </p:blipFill>
        <p:spPr>
          <a:xfrm>
            <a:off x="2233914" y="0"/>
            <a:ext cx="5686824" cy="1155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43"/>
          <p:cNvPicPr preferRelativeResize="0"/>
          <p:nvPr/>
        </p:nvPicPr>
        <p:blipFill rotWithShape="1">
          <a:blip r:embed="rId4">
            <a:alphaModFix/>
          </a:blip>
          <a:srcRect b="19283" l="2841" r="13350" t="11425"/>
          <a:stretch/>
        </p:blipFill>
        <p:spPr>
          <a:xfrm>
            <a:off x="392100" y="1073433"/>
            <a:ext cx="8751898" cy="4070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4"/>
          <p:cNvSpPr txBox="1"/>
          <p:nvPr/>
        </p:nvSpPr>
        <p:spPr>
          <a:xfrm>
            <a:off x="0" y="0"/>
            <a:ext cx="9144000" cy="1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2800">
                <a:latin typeface="Roboto"/>
                <a:ea typeface="Roboto"/>
                <a:cs typeface="Roboto"/>
                <a:sym typeface="Roboto"/>
              </a:rPr>
              <a:t>Оцініть власний досвід в галузі програмування</a:t>
            </a:r>
            <a:endParaRPr sz="2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9" name="Google Shape;219;p44"/>
          <p:cNvPicPr preferRelativeResize="0"/>
          <p:nvPr/>
        </p:nvPicPr>
        <p:blipFill rotWithShape="1">
          <a:blip r:embed="rId3">
            <a:alphaModFix/>
          </a:blip>
          <a:srcRect b="11002" l="4730" r="9410" t="16706"/>
          <a:stretch/>
        </p:blipFill>
        <p:spPr>
          <a:xfrm>
            <a:off x="643247" y="895295"/>
            <a:ext cx="8970470" cy="4248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5"/>
          <p:cNvSpPr txBox="1"/>
          <p:nvPr/>
        </p:nvSpPr>
        <p:spPr>
          <a:xfrm>
            <a:off x="0" y="237052"/>
            <a:ext cx="9144000" cy="27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>
                <a:latin typeface="Roboto"/>
                <a:ea typeface="Roboto"/>
                <a:cs typeface="Roboto"/>
                <a:sym typeface="Roboto"/>
              </a:rPr>
              <a:t>Назвіть 3 основні проблеми, що виникають під час навчання програмуванню у вчителя</a:t>
            </a:r>
            <a:endParaRPr sz="31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5" name="Google Shape;225;p45"/>
          <p:cNvPicPr preferRelativeResize="0"/>
          <p:nvPr/>
        </p:nvPicPr>
        <p:blipFill rotWithShape="1">
          <a:blip r:embed="rId3">
            <a:alphaModFix/>
          </a:blip>
          <a:srcRect b="60837" l="20241" r="24470" t="9592"/>
          <a:stretch/>
        </p:blipFill>
        <p:spPr>
          <a:xfrm>
            <a:off x="196668" y="2323650"/>
            <a:ext cx="2709501" cy="25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5"/>
          <p:cNvPicPr preferRelativeResize="0"/>
          <p:nvPr/>
        </p:nvPicPr>
        <p:blipFill rotWithShape="1">
          <a:blip r:embed="rId4">
            <a:alphaModFix/>
          </a:blip>
          <a:srcRect b="47013" l="19198" r="0" t="9770"/>
          <a:stretch/>
        </p:blipFill>
        <p:spPr>
          <a:xfrm>
            <a:off x="3217251" y="2323656"/>
            <a:ext cx="2709501" cy="2576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5"/>
          <p:cNvPicPr preferRelativeResize="0"/>
          <p:nvPr/>
        </p:nvPicPr>
        <p:blipFill rotWithShape="1">
          <a:blip r:embed="rId5">
            <a:alphaModFix/>
          </a:blip>
          <a:srcRect b="52429" l="0" r="43636" t="18262"/>
          <a:stretch/>
        </p:blipFill>
        <p:spPr>
          <a:xfrm>
            <a:off x="6350042" y="2426148"/>
            <a:ext cx="2709501" cy="2504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6"/>
          <p:cNvSpPr txBox="1"/>
          <p:nvPr/>
        </p:nvSpPr>
        <p:spPr>
          <a:xfrm>
            <a:off x="0" y="0"/>
            <a:ext cx="4769100" cy="19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400">
                <a:latin typeface="Roboto"/>
                <a:ea typeface="Roboto"/>
                <a:cs typeface="Roboto"/>
                <a:sym typeface="Roboto"/>
              </a:rPr>
              <a:t>Наведіть приклади курсів або уроків програмування , які Вам подобаються і їх можна використовувати як приклад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3" name="Google Shape;233;p46"/>
          <p:cNvPicPr preferRelativeResize="0"/>
          <p:nvPr/>
        </p:nvPicPr>
        <p:blipFill rotWithShape="1">
          <a:blip r:embed="rId3">
            <a:alphaModFix/>
          </a:blip>
          <a:srcRect b="31166" l="8569" r="5564" t="8031"/>
          <a:stretch/>
        </p:blipFill>
        <p:spPr>
          <a:xfrm>
            <a:off x="4769225" y="-64575"/>
            <a:ext cx="4374775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46"/>
          <p:cNvPicPr preferRelativeResize="0"/>
          <p:nvPr/>
        </p:nvPicPr>
        <p:blipFill rotWithShape="1">
          <a:blip r:embed="rId4">
            <a:alphaModFix/>
          </a:blip>
          <a:srcRect b="43752" l="21513" r="27302" t="5968"/>
          <a:stretch/>
        </p:blipFill>
        <p:spPr>
          <a:xfrm>
            <a:off x="710599" y="1819412"/>
            <a:ext cx="3347899" cy="184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3924" y="4212149"/>
            <a:ext cx="4595175" cy="75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7"/>
          <p:cNvSpPr txBox="1"/>
          <p:nvPr/>
        </p:nvSpPr>
        <p:spPr>
          <a:xfrm>
            <a:off x="0" y="0"/>
            <a:ext cx="9144000" cy="14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2900">
                <a:latin typeface="Roboto"/>
                <a:ea typeface="Roboto"/>
                <a:cs typeface="Roboto"/>
                <a:sym typeface="Roboto"/>
              </a:rPr>
              <a:t>Який підхід до навчання програмуванню Ви вважаєте ефективним</a:t>
            </a:r>
            <a:endParaRPr sz="29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1" name="Google Shape;241;p47"/>
          <p:cNvPicPr preferRelativeResize="0"/>
          <p:nvPr/>
        </p:nvPicPr>
        <p:blipFill rotWithShape="1">
          <a:blip r:embed="rId3">
            <a:alphaModFix/>
          </a:blip>
          <a:srcRect b="0" l="8583" r="10595" t="28443"/>
          <a:stretch/>
        </p:blipFill>
        <p:spPr>
          <a:xfrm>
            <a:off x="1056517" y="1114432"/>
            <a:ext cx="8089915" cy="402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