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46"/>
  </p:notesMasterIdLst>
  <p:sldIdLst>
    <p:sldId id="256" r:id="rId2"/>
    <p:sldId id="277" r:id="rId3"/>
    <p:sldId id="278" r:id="rId4"/>
    <p:sldId id="311" r:id="rId5"/>
    <p:sldId id="312" r:id="rId6"/>
    <p:sldId id="310" r:id="rId7"/>
    <p:sldId id="324" r:id="rId8"/>
    <p:sldId id="282" r:id="rId9"/>
    <p:sldId id="304" r:id="rId10"/>
    <p:sldId id="298" r:id="rId11"/>
    <p:sldId id="314" r:id="rId12"/>
    <p:sldId id="315" r:id="rId13"/>
    <p:sldId id="281" r:id="rId14"/>
    <p:sldId id="285" r:id="rId15"/>
    <p:sldId id="286" r:id="rId16"/>
    <p:sldId id="313" r:id="rId17"/>
    <p:sldId id="316" r:id="rId18"/>
    <p:sldId id="283" r:id="rId19"/>
    <p:sldId id="287" r:id="rId20"/>
    <p:sldId id="317" r:id="rId21"/>
    <p:sldId id="318" r:id="rId22"/>
    <p:sldId id="284" r:id="rId23"/>
    <p:sldId id="288" r:id="rId24"/>
    <p:sldId id="290" r:id="rId25"/>
    <p:sldId id="303" r:id="rId26"/>
    <p:sldId id="319" r:id="rId27"/>
    <p:sldId id="320" r:id="rId28"/>
    <p:sldId id="308" r:id="rId29"/>
    <p:sldId id="307" r:id="rId30"/>
    <p:sldId id="309" r:id="rId31"/>
    <p:sldId id="294" r:id="rId32"/>
    <p:sldId id="295" r:id="rId33"/>
    <p:sldId id="302" r:id="rId34"/>
    <p:sldId id="297" r:id="rId35"/>
    <p:sldId id="296" r:id="rId36"/>
    <p:sldId id="301" r:id="rId37"/>
    <p:sldId id="300" r:id="rId38"/>
    <p:sldId id="306" r:id="rId39"/>
    <p:sldId id="305" r:id="rId40"/>
    <p:sldId id="321" r:id="rId41"/>
    <p:sldId id="322" r:id="rId42"/>
    <p:sldId id="323" r:id="rId43"/>
    <p:sldId id="325" r:id="rId44"/>
    <p:sldId id="264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7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5EFFB3-EF52-4891-80EA-0BFE4A6DE024}" type="datetimeFigureOut">
              <a:rPr lang="uk-UA"/>
              <a:pPr>
                <a:defRPr/>
              </a:pPr>
              <a:t>10.06.2024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A8B0B7-667B-495B-8B57-97E3CE93D51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5C5B0C1C-EB40-4BD3-B9BC-7C559D7F42DA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1282B4-7F91-4198-802B-992BF6F002F4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B3E04-F84D-4094-9EF6-3D5ECBE71CDC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54872-F70C-42D7-AA66-D1937B169AA0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3A03E-E643-4FBC-8064-1EE1E6CDDA8C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80631-A9EE-4D7B-B43F-382F97E87BE2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DED5B-1C40-4285-B225-AA32AD8E3618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EDC50-03FC-441E-A9BB-044E408AC64B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962648-917E-43CA-B259-DED79CF4DD42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B97D7-DA26-4A90-B089-CB45A919AAD1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BA271-076D-44AC-A7A4-66A6168B8764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75A6B-39A1-4238-A885-A121FC4229B7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8B8D690B-5901-46DE-9147-80CFDE280D94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AEB6671-56EC-41B8-B216-8B534FF8F39F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E0FA6CF4-CEE6-4121-A2CF-D98775F43B24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333C5A4-8F5E-4AC8-9017-9DD0CF4120FF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C9A62E-03F1-48B4-98B0-178EE43068D1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69B77-938B-4748-9578-E7AE6C8A9531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D390E-1F41-4476-9946-1865EC51133A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89854-0029-4CF8-9935-6514C1D6C624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45197B-B861-4BD3-8A5B-7876D335A02C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E3D57-26E2-4825-B104-C3C07ECD867A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02E9980-8D09-4975-B6B6-AA8940B730DE}" type="datetimeFigureOut">
              <a:rPr lang="ru-RU" smtClean="0"/>
              <a:pPr>
                <a:defRPr/>
              </a:pPr>
              <a:t>10.06.2024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DFD17B-3D38-46AD-80ED-B84D703E7979}" type="slidenum">
              <a:rPr lang="ru-RU" smtClean="0"/>
              <a:pPr>
                <a:defRPr/>
              </a:pPr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IrinaSklyar@gmail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38"/>
            <a:ext cx="8001056" cy="20002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Поняття сортування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Види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сортування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908" y="642918"/>
            <a:ext cx="9144000" cy="1643074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Переміна місцями двох елементів масиву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28" y="4071942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5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868" y="2500306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414338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250030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temp</a:t>
            </a:r>
            <a:endParaRPr lang="uk-UA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528638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M[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]</a:t>
            </a:r>
            <a:endParaRPr lang="uk-UA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5206" y="535782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M[j]</a:t>
            </a:r>
            <a:endParaRPr lang="uk-UA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388" y="422018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Прямоугольник 11">
            <a:extLst>
              <a:ext uri="{FF2B5EF4-FFF2-40B4-BE49-F238E27FC236}">
                <a16:creationId xmlns:a16="http://schemas.microsoft.com/office/drawing/2014/main" id="{CC414829-BC2C-2F91-B4FD-544298F19FDC}"/>
              </a:ext>
            </a:extLst>
          </p:cNvPr>
          <p:cNvSpPr/>
          <p:nvPr/>
        </p:nvSpPr>
        <p:spPr>
          <a:xfrm>
            <a:off x="1883480" y="4181781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Прямоугольник 13">
            <a:extLst>
              <a:ext uri="{FF2B5EF4-FFF2-40B4-BE49-F238E27FC236}">
                <a16:creationId xmlns:a16="http://schemas.microsoft.com/office/drawing/2014/main" id="{68F3475A-8E78-42C3-4FBD-CF418404DC5E}"/>
              </a:ext>
            </a:extLst>
          </p:cNvPr>
          <p:cNvSpPr/>
          <p:nvPr/>
        </p:nvSpPr>
        <p:spPr>
          <a:xfrm>
            <a:off x="6429388" y="4220182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5" name="Прямоугольник 11">
            <a:extLst>
              <a:ext uri="{FF2B5EF4-FFF2-40B4-BE49-F238E27FC236}">
                <a16:creationId xmlns:a16="http://schemas.microsoft.com/office/drawing/2014/main" id="{462B34F1-3B0F-5CEF-24FF-731D7BBE0D12}"/>
              </a:ext>
            </a:extLst>
          </p:cNvPr>
          <p:cNvSpPr/>
          <p:nvPr/>
        </p:nvSpPr>
        <p:spPr>
          <a:xfrm>
            <a:off x="4293907" y="2629808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3480" y="4163258"/>
            <a:ext cx="966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C 0.11007 -0.09352 0.22032 -0.18658 0.26476 -0.22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29" y="-112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9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7341E-6 L -0.49324 -1.7341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76 -0.22385 L 0.49636 0.0111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117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13" grpId="0"/>
      <p:bldP spid="15" grpId="0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895" y="2132856"/>
            <a:ext cx="8363272" cy="35141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uk-UA" sz="3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swap(var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a,b:longint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sz="3000" b="1" dirty="0" err="1">
                <a:latin typeface="Courier New" pitchFamily="49" charset="0"/>
                <a:cs typeface="Courier New" pitchFamily="49" charset="0"/>
              </a:rPr>
              <a:t>temp:longint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begin</a:t>
            </a:r>
            <a:endParaRPr lang="uk-UA" sz="3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 temp:=a;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 a:=b;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  b:=temp;</a:t>
            </a:r>
          </a:p>
          <a:p>
            <a:pPr>
              <a:spcBef>
                <a:spcPts val="0"/>
              </a:spcBef>
              <a:buNone/>
            </a:pPr>
            <a:r>
              <a:rPr lang="en-US" sz="3000" b="1" dirty="0">
                <a:latin typeface="Courier New" pitchFamily="49" charset="0"/>
                <a:cs typeface="Courier New" pitchFamily="49" charset="0"/>
              </a:rPr>
              <a:t>end;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02061"/>
            <a:ext cx="7453428" cy="1417930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Програмна реалізація процедури обміну</a:t>
            </a:r>
          </a:p>
        </p:txBody>
      </p:sp>
    </p:spTree>
    <p:extLst>
      <p:ext uri="{BB962C8B-B14F-4D97-AF65-F5344CB8AC3E}">
        <p14:creationId xmlns:p14="http://schemas.microsoft.com/office/powerpoint/2010/main" val="165679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4DE35-B5CD-B910-472B-079FF7BE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200" dirty="0"/>
              <a:t>БАЗОВІ СОРТУВАННЯ</a:t>
            </a:r>
          </a:p>
        </p:txBody>
      </p:sp>
    </p:spTree>
    <p:extLst>
      <p:ext uri="{BB962C8B-B14F-4D97-AF65-F5344CB8AC3E}">
        <p14:creationId xmlns:p14="http://schemas.microsoft.com/office/powerpoint/2010/main" val="213519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358246" cy="1066800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Comic Sans MS" pitchFamily="66" charset="0"/>
              </a:rPr>
              <a:t>Обмінне сортування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8786874" cy="5072074"/>
          </a:xfrm>
        </p:spPr>
        <p:txBody>
          <a:bodyPr>
            <a:noAutofit/>
          </a:bodyPr>
          <a:lstStyle/>
          <a:p>
            <a:r>
              <a:rPr lang="uk-UA" sz="3800" dirty="0">
                <a:latin typeface="Candara" pitchFamily="34" charset="0"/>
              </a:rPr>
              <a:t>Порівнюються два довільних елементи масиву (як правило сусідніх). Якщо вони розташовані неправильно згідно ключа сортування, вони обмінюються місцями</a:t>
            </a:r>
          </a:p>
          <a:p>
            <a:pPr>
              <a:spcBef>
                <a:spcPts val="1200"/>
              </a:spcBef>
            </a:pPr>
            <a:r>
              <a:rPr lang="uk-UA" sz="3800" dirty="0">
                <a:latin typeface="Candara" pitchFamily="34" charset="0"/>
              </a:rPr>
              <a:t>Процес повторюється, доки масив не буде упорядкований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5505" y="2552042"/>
          <a:ext cx="8229600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3206"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865" y="4052240"/>
            <a:ext cx="1266491" cy="1143008"/>
          </a:xfrm>
          <a:prstGeom prst="rect">
            <a:avLst/>
          </a:prstGeom>
        </p:spPr>
      </p:pic>
      <p:pic>
        <p:nvPicPr>
          <p:cNvPr id="7" name="Рисунок 6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3939" y="3500438"/>
            <a:ext cx="1266491" cy="1704988"/>
          </a:xfrm>
          <a:prstGeom prst="rect">
            <a:avLst/>
          </a:prstGeom>
        </p:spPr>
      </p:pic>
      <p:pic>
        <p:nvPicPr>
          <p:cNvPr id="8" name="Рисунок 7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3786190"/>
            <a:ext cx="1583114" cy="1428760"/>
          </a:xfrm>
          <a:prstGeom prst="rect">
            <a:avLst/>
          </a:prstGeom>
        </p:spPr>
      </p:pic>
      <p:pic>
        <p:nvPicPr>
          <p:cNvPr id="9" name="Рисунок 8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4052240"/>
            <a:ext cx="1266491" cy="1143008"/>
          </a:xfrm>
          <a:prstGeom prst="rect">
            <a:avLst/>
          </a:prstGeom>
        </p:spPr>
      </p:pic>
      <p:pic>
        <p:nvPicPr>
          <p:cNvPr id="10" name="Рисунок 9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3" y="3214686"/>
            <a:ext cx="1614212" cy="2052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358246" cy="1066800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Comic Sans MS" pitchFamily="66" charset="0"/>
              </a:rPr>
              <a:t>Обмінне сортування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73957" y="5572140"/>
            <a:ext cx="5596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Перший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прохід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116 L -0.18698 0.00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185 L 0.18698 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0625 L -0.18594 -0.006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698 1.56069E-6 L 0.37136 0.001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5505" y="2552042"/>
          <a:ext cx="8229600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3206"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865" y="4052240"/>
            <a:ext cx="1266491" cy="1143008"/>
          </a:xfrm>
          <a:prstGeom prst="rect">
            <a:avLst/>
          </a:prstGeom>
        </p:spPr>
      </p:pic>
      <p:pic>
        <p:nvPicPr>
          <p:cNvPr id="7" name="Рисунок 6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3505250"/>
            <a:ext cx="1266491" cy="1704988"/>
          </a:xfrm>
          <a:prstGeom prst="rect">
            <a:avLst/>
          </a:prstGeom>
        </p:spPr>
      </p:pic>
      <p:pic>
        <p:nvPicPr>
          <p:cNvPr id="8" name="Рисунок 7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3786190"/>
            <a:ext cx="1583114" cy="1428760"/>
          </a:xfrm>
          <a:prstGeom prst="rect">
            <a:avLst/>
          </a:prstGeom>
        </p:spPr>
      </p:pic>
      <p:pic>
        <p:nvPicPr>
          <p:cNvPr id="9" name="Рисунок 8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48451" y="4037250"/>
            <a:ext cx="1266491" cy="1143008"/>
          </a:xfrm>
          <a:prstGeom prst="rect">
            <a:avLst/>
          </a:prstGeom>
        </p:spPr>
      </p:pic>
      <p:pic>
        <p:nvPicPr>
          <p:cNvPr id="10" name="Рисунок 9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3" y="3214686"/>
            <a:ext cx="1614212" cy="2052000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358246" cy="1066800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Comic Sans MS" pitchFamily="66" charset="0"/>
              </a:rPr>
              <a:t>Обмінне сортування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73957" y="5572140"/>
            <a:ext cx="55960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Другий</a:t>
            </a:r>
            <a:r>
              <a:rPr lang="ru-RU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прохід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87283E-6 L -0.18212 -3.87283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60116E-6 L 0.18212 2.60116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11" y="1268760"/>
            <a:ext cx="8363272" cy="535782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Сортування за </a:t>
            </a:r>
            <a:r>
              <a:rPr lang="uk-UA" sz="2000" b="1" dirty="0" err="1">
                <a:latin typeface="Courier New" pitchFamily="49" charset="0"/>
                <a:cs typeface="Courier New" pitchFamily="49" charset="0"/>
              </a:rPr>
              <a:t>неспаданням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Tmas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array[1..1000]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bubble(var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mas:Tmas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N:word);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i,j:word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i:=1 to N-1 do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begin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for j:=1 to N-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 marL="1700213" indent="-1590675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{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Порівняння двох сусідніх елементів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mas[j]&gt;mas[j+1]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then swap(mas[j],mas[j+1]);</a:t>
            </a:r>
          </a:p>
          <a:p>
            <a:pPr marL="1700213" indent="-895350">
              <a:spcBef>
                <a:spcPts val="0"/>
              </a:spcBef>
              <a:buNone/>
              <a:tabLst>
                <a:tab pos="804863" algn="l"/>
                <a:tab pos="893763" algn="l"/>
                <a:tab pos="9842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{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Обмін значеннями сусідніх елементів у випадку, якщо вони не відповідають ключу сортування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end;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9926" y="490326"/>
            <a:ext cx="9144000" cy="857256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Процедура сортування  (</a:t>
            </a:r>
            <a:r>
              <a:rPr lang="en-US" dirty="0">
                <a:latin typeface="Comic Sans MS" pitchFamily="66" charset="0"/>
              </a:rPr>
              <a:t>Pascal)</a:t>
            </a:r>
            <a:endParaRPr lang="uk-U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7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11" y="1268760"/>
            <a:ext cx="8363272" cy="535782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Сортування за </a:t>
            </a:r>
            <a:r>
              <a:rPr lang="uk-UA" sz="2000" b="1" dirty="0" err="1">
                <a:latin typeface="Courier New" pitchFamily="49" charset="0"/>
                <a:cs typeface="Courier New" pitchFamily="49" charset="0"/>
              </a:rPr>
              <a:t>неспаданням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uk-UA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bubble(int mas[], int N);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  <a:endParaRPr lang="uk-UA" sz="24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(int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&lt;N-1;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for (int j=0; j&lt;N-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700213" indent="-1590675"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//</a:t>
            </a:r>
            <a:r>
              <a:rPr lang="uk-UA" sz="2400" b="1" dirty="0">
                <a:latin typeface="Courier New" pitchFamily="49" charset="0"/>
                <a:cs typeface="Courier New" pitchFamily="49" charset="0"/>
              </a:rPr>
              <a:t>Порівняння двох сусідніх елементів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endParaRPr lang="ru-RU" sz="24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if (mas[j]</a:t>
            </a:r>
            <a:r>
              <a:rPr lang="uk-UA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uk-UA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mas[j+1]) 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   swap(mas[j],mas[j+1]);</a:t>
            </a:r>
          </a:p>
          <a:p>
            <a:pPr marL="1700213" indent="-895350">
              <a:spcBef>
                <a:spcPts val="0"/>
              </a:spcBef>
              <a:buNone/>
              <a:tabLst>
                <a:tab pos="804863" algn="l"/>
                <a:tab pos="893763" algn="l"/>
                <a:tab pos="98425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//</a:t>
            </a:r>
            <a:r>
              <a:rPr lang="uk-UA" sz="2400" b="1" dirty="0">
                <a:latin typeface="Courier New" pitchFamily="49" charset="0"/>
                <a:cs typeface="Courier New" pitchFamily="49" charset="0"/>
              </a:rPr>
              <a:t>Обмін значеннями сусідніх елементів у випадку, якщо вони не відповідають ключу сортування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9926" y="490326"/>
            <a:ext cx="9144000" cy="857256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Функція сортування  (С++</a:t>
            </a:r>
            <a:r>
              <a:rPr lang="en-US" dirty="0">
                <a:latin typeface="Comic Sans MS" pitchFamily="66" charset="0"/>
              </a:rPr>
              <a:t>)</a:t>
            </a:r>
            <a:endParaRPr lang="uk-U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6" y="692696"/>
            <a:ext cx="9001124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Сортування</a:t>
            </a:r>
            <a:r>
              <a:rPr lang="ru-RU" sz="4800" dirty="0">
                <a:latin typeface="Comic Sans MS" pitchFamily="66" charset="0"/>
              </a:rPr>
              <a:t> прямою вставкою</a:t>
            </a:r>
            <a:endParaRPr lang="uk-UA" sz="4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686800" cy="4325112"/>
          </a:xfrm>
        </p:spPr>
        <p:txBody>
          <a:bodyPr>
            <a:noAutofit/>
          </a:bodyPr>
          <a:lstStyle/>
          <a:p>
            <a:r>
              <a:rPr lang="uk-UA" sz="4000" dirty="0">
                <a:latin typeface="Candara" pitchFamily="34" charset="0"/>
              </a:rPr>
              <a:t>Масив розбивається на дві частини: відсортовану (перший елемент) та невідсортовану (всі інші)</a:t>
            </a:r>
          </a:p>
          <a:p>
            <a:r>
              <a:rPr lang="uk-UA" sz="4000" dirty="0">
                <a:latin typeface="Candara" pitchFamily="34" charset="0"/>
              </a:rPr>
              <a:t>З неупорядкованої частини по черзі беруться елементи та додаються у впорядковану таким чином, щоб не порушити впорядкованість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6" y="857232"/>
            <a:ext cx="8965628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Сортування</a:t>
            </a:r>
            <a:r>
              <a:rPr lang="ru-RU" sz="4800" dirty="0">
                <a:latin typeface="Comic Sans MS" pitchFamily="66" charset="0"/>
              </a:rPr>
              <a:t> прямою вставкою</a:t>
            </a:r>
            <a:endParaRPr lang="uk-UA" sz="4800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3214686"/>
          <a:ext cx="822960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64"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865" y="4052240"/>
            <a:ext cx="1266491" cy="1143008"/>
          </a:xfrm>
          <a:prstGeom prst="rect">
            <a:avLst/>
          </a:prstGeom>
        </p:spPr>
      </p:pic>
      <p:pic>
        <p:nvPicPr>
          <p:cNvPr id="7" name="Рисунок 6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3939" y="3500438"/>
            <a:ext cx="1266491" cy="1704988"/>
          </a:xfrm>
          <a:prstGeom prst="rect">
            <a:avLst/>
          </a:prstGeom>
        </p:spPr>
      </p:pic>
      <p:pic>
        <p:nvPicPr>
          <p:cNvPr id="9" name="Рисунок 8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4052240"/>
            <a:ext cx="1266491" cy="1143008"/>
          </a:xfrm>
          <a:prstGeom prst="rect">
            <a:avLst/>
          </a:prstGeom>
        </p:spPr>
      </p:pic>
      <p:pic>
        <p:nvPicPr>
          <p:cNvPr id="10" name="Рисунок 9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3" y="3214686"/>
            <a:ext cx="1614212" cy="2052000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rot="5400000" flipH="1" flipV="1">
            <a:off x="1383952" y="5955198"/>
            <a:ext cx="137702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3766472"/>
            <a:ext cx="1583114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56069E-6 L -1.66667E-6 -0.270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27098 L -1.66667E-6 1.5606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3699E-6 L 0.179 -3.23699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23699E-6 L 1.66667E-6 -0.289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56069E-6 L 0.17917 1.56069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6 -0.28971 L 0.00313 -0.28971 " pathEditMode="relative" rAng="0" ptsTypes="AA">
                                      <p:cBhvr>
                                        <p:cTn id="3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7 -0.28971 L -0.17917 -0.0090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 -3.23699E-6 L 0.36007 -3.2369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98844E-6 L 1.66667E-6 -0.3105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1.56069E-6 L 0.37153 1.56069E-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7 -0.01041 L 0.00052 -0.0104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31052 L -0.37292 -0.3105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92 -0.31052 L -0.37292 3.98844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07 -3.23699E-6 L 0.53924 -3.23699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5434E-6 L 5.55556E-7 -0.2545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25456 L 5.55556E-7 -2.25434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923 -3.23699E-6 L 0.71822 -3.23699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/>
          <a:lstStyle/>
          <a:p>
            <a:r>
              <a:rPr lang="ru-RU" b="1" dirty="0">
                <a:latin typeface="Comic Sans MS" pitchFamily="66" charset="0"/>
              </a:rPr>
              <a:t>ПОНЯТ</a:t>
            </a:r>
            <a:r>
              <a:rPr lang="uk-UA" b="1" dirty="0">
                <a:latin typeface="Comic Sans MS" pitchFamily="66" charset="0"/>
              </a:rPr>
              <a:t>Т</a:t>
            </a:r>
            <a:r>
              <a:rPr lang="ru-RU" b="1" dirty="0">
                <a:latin typeface="Comic Sans MS" pitchFamily="66" charset="0"/>
              </a:rPr>
              <a:t>Я СОРТУВАННЯ</a:t>
            </a:r>
            <a:endParaRPr lang="uk-UA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43338"/>
          </a:xfrm>
        </p:spPr>
        <p:txBody>
          <a:bodyPr>
            <a:normAutofit/>
          </a:bodyPr>
          <a:lstStyle/>
          <a:p>
            <a:r>
              <a:rPr lang="uk-UA" sz="4400" i="1" dirty="0">
                <a:solidFill>
                  <a:srgbClr val="0070C0"/>
                </a:solidFill>
              </a:rPr>
              <a:t>Сортування</a:t>
            </a:r>
            <a:r>
              <a:rPr lang="uk-UA" sz="4400" i="1" dirty="0"/>
              <a:t> — це розташування елементів масиву за деякою ознакою, що називається </a:t>
            </a:r>
            <a:r>
              <a:rPr lang="uk-UA" sz="4400" b="1" i="1" dirty="0"/>
              <a:t>ключем сортування</a:t>
            </a:r>
            <a:endParaRPr lang="uk-UA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11" y="1334194"/>
            <a:ext cx="8363272" cy="535782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Tmas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array[1..1000]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insertion(var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mas:Tmas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N:word);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i,j:word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etalon:longint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i:=2 to N do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begin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etalon:=mas[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j:=i-1;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while (j&gt;0)and(etalon&lt;mas[j]) do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begin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mas[j+1]:=mas[j]; 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Зсув праворуч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dec(j);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end;</a:t>
            </a:r>
          </a:p>
          <a:p>
            <a:pPr marL="4035425" indent="-3925888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mas[j+1]:=etalon;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Виставлення еталону на звільнене місце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1700213" indent="-1590675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end;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9926" y="490326"/>
            <a:ext cx="9144000" cy="857256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Процедура сортування  (</a:t>
            </a:r>
            <a:r>
              <a:rPr lang="en-US" dirty="0">
                <a:latin typeface="Comic Sans MS" pitchFamily="66" charset="0"/>
              </a:rPr>
              <a:t>Pascal)</a:t>
            </a:r>
            <a:endParaRPr lang="uk-U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9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11" y="1268760"/>
            <a:ext cx="8363272" cy="535782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Сортування за </a:t>
            </a:r>
            <a:r>
              <a:rPr lang="uk-UA" sz="2000" b="1" dirty="0" err="1">
                <a:latin typeface="Courier New" pitchFamily="49" charset="0"/>
                <a:cs typeface="Courier New" pitchFamily="49" charset="0"/>
              </a:rPr>
              <a:t>неспаданням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insertion(int mas[], int N);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(int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&lt;N;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int etalon = mas[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int j = i-1;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while(j &gt;= 0 &amp;&amp; etalon &lt; mas[j])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mas[j+1] = mas[j]; 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Зсув праворуч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j--;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4035425" indent="-3925888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mas[j+1] = etalon;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Виставлення еталону на звільнене місце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035425" indent="-3925888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9926" y="490326"/>
            <a:ext cx="9144000" cy="857256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Функція сортування  (С++</a:t>
            </a:r>
            <a:r>
              <a:rPr lang="en-US" dirty="0">
                <a:latin typeface="Comic Sans MS" pitchFamily="66" charset="0"/>
              </a:rPr>
              <a:t>)</a:t>
            </a:r>
            <a:endParaRPr lang="uk-U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56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620688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Сортування прямим вибором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902" y="1844824"/>
            <a:ext cx="9001092" cy="4812566"/>
          </a:xfrm>
        </p:spPr>
        <p:txBody>
          <a:bodyPr>
            <a:noAutofit/>
          </a:bodyPr>
          <a:lstStyle/>
          <a:p>
            <a:r>
              <a:rPr lang="uk-UA" sz="3600" dirty="0">
                <a:latin typeface="Candara" pitchFamily="34" charset="0"/>
              </a:rPr>
              <a:t>З масиву вибирається елемент з деякими властивостями (максимум або мінімум)</a:t>
            </a:r>
          </a:p>
          <a:p>
            <a:r>
              <a:rPr lang="uk-UA" sz="3600" dirty="0">
                <a:latin typeface="Candara" pitchFamily="34" charset="0"/>
              </a:rPr>
              <a:t>Знайдений елемент міняється місцями з елементом в кінці масиву (ліворуч або праворуч) в залежності від ключа сортування</a:t>
            </a:r>
          </a:p>
          <a:p>
            <a:r>
              <a:rPr lang="uk-UA" sz="3600" dirty="0">
                <a:latin typeface="Candara" pitchFamily="34" charset="0"/>
              </a:rPr>
              <a:t>Процес повторюється без урахування вже виставлених елементів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8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857232"/>
            <a:ext cx="9144000" cy="1066800"/>
          </a:xfrm>
        </p:spPr>
        <p:txBody>
          <a:bodyPr>
            <a:noAutofit/>
          </a:bodyPr>
          <a:lstStyle/>
          <a:p>
            <a:r>
              <a:rPr lang="ru-RU" sz="4800" dirty="0">
                <a:latin typeface="Comic Sans MS" pitchFamily="66" charset="0"/>
              </a:rPr>
              <a:t>Алгоритм </a:t>
            </a:r>
            <a:r>
              <a:rPr lang="uk-UA" sz="4800" dirty="0">
                <a:latin typeface="Comic Sans MS" pitchFamily="66" charset="0"/>
              </a:rPr>
              <a:t>вибору</a:t>
            </a:r>
            <a:r>
              <a:rPr lang="ru-RU" sz="4800" dirty="0">
                <a:latin typeface="Comic Sans MS" pitchFamily="66" charset="0"/>
              </a:rPr>
              <a:t> максимуму</a:t>
            </a:r>
            <a:endParaRPr lang="uk-UA" sz="4800" dirty="0">
              <a:latin typeface="Comic Sans MS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071942"/>
          <a:ext cx="822960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64"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865" y="4929198"/>
            <a:ext cx="1266491" cy="1143008"/>
          </a:xfrm>
          <a:prstGeom prst="rect">
            <a:avLst/>
          </a:prstGeom>
        </p:spPr>
      </p:pic>
      <p:pic>
        <p:nvPicPr>
          <p:cNvPr id="7" name="Рисунок 6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3939" y="4377396"/>
            <a:ext cx="1266491" cy="1704988"/>
          </a:xfrm>
          <a:prstGeom prst="rect">
            <a:avLst/>
          </a:prstGeom>
        </p:spPr>
      </p:pic>
      <p:pic>
        <p:nvPicPr>
          <p:cNvPr id="8" name="Рисунок 7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4929198"/>
            <a:ext cx="1266491" cy="1143008"/>
          </a:xfrm>
          <a:prstGeom prst="rect">
            <a:avLst/>
          </a:prstGeom>
        </p:spPr>
      </p:pic>
      <p:pic>
        <p:nvPicPr>
          <p:cNvPr id="9" name="Рисунок 8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3" y="4091644"/>
            <a:ext cx="1614212" cy="2052000"/>
          </a:xfrm>
          <a:prstGeom prst="rect">
            <a:avLst/>
          </a:prstGeom>
        </p:spPr>
      </p:pic>
      <p:pic>
        <p:nvPicPr>
          <p:cNvPr id="10" name="Рисунок 9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14744" y="4643430"/>
            <a:ext cx="1583114" cy="142876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52841" y="1894052"/>
          <a:ext cx="1981457" cy="193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359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976" y="2214554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>
                <a:solidFill>
                  <a:srgbClr val="00B050"/>
                </a:solidFill>
                <a:latin typeface="Comic Sans MS" pitchFamily="66" charset="0"/>
              </a:rPr>
              <a:t>Еталон</a:t>
            </a:r>
            <a:endParaRPr lang="uk-UA" sz="4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3" name="Рисунок 12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086" y="4924419"/>
            <a:ext cx="1266491" cy="1143008"/>
          </a:xfrm>
          <a:prstGeom prst="rect">
            <a:avLst/>
          </a:prstGeom>
        </p:spPr>
      </p:pic>
      <p:pic>
        <p:nvPicPr>
          <p:cNvPr id="14" name="Рисунок 13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3923" y="4372617"/>
            <a:ext cx="1266491" cy="1704988"/>
          </a:xfrm>
          <a:prstGeom prst="rect">
            <a:avLst/>
          </a:prstGeom>
        </p:spPr>
      </p:pic>
      <p:pic>
        <p:nvPicPr>
          <p:cNvPr id="17" name="Рисунок 16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5640" y="4086238"/>
            <a:ext cx="1614212" cy="20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46821E-6 L 0.48837 -0.38821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6.35838E-6 L 0.30278 -0.34936 " pathEditMode="relative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32948E-6 L -0.23802 -0.3329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-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52841" y="1894052"/>
          <a:ext cx="1981457" cy="193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3359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857232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Сортування прямим вибором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071942"/>
          <a:ext cx="8229600" cy="2000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64"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Рисунок 9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4650470"/>
            <a:ext cx="1583114" cy="1428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6086" y="2214554"/>
            <a:ext cx="3128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  <a:latin typeface="Comic Sans MS" pitchFamily="66" charset="0"/>
              </a:rPr>
              <a:t>Максимум</a:t>
            </a:r>
            <a:endParaRPr lang="uk-UA" sz="4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3" name="Рисунок 12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79634" y="4962714"/>
            <a:ext cx="1266491" cy="1143008"/>
          </a:xfrm>
          <a:prstGeom prst="rect">
            <a:avLst/>
          </a:prstGeom>
        </p:spPr>
      </p:pic>
      <p:pic>
        <p:nvPicPr>
          <p:cNvPr id="14" name="Рисунок 13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44526" y="4408676"/>
            <a:ext cx="1266491" cy="1704988"/>
          </a:xfrm>
          <a:prstGeom prst="rect">
            <a:avLst/>
          </a:prstGeom>
        </p:spPr>
      </p:pic>
      <p:pic>
        <p:nvPicPr>
          <p:cNvPr id="15" name="Рисунок 14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90634" y="4091644"/>
            <a:ext cx="1614212" cy="2052000"/>
          </a:xfrm>
          <a:prstGeom prst="rect">
            <a:avLst/>
          </a:prstGeom>
        </p:spPr>
      </p:pic>
      <p:pic>
        <p:nvPicPr>
          <p:cNvPr id="19" name="Рисунок 18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0236" y="4940676"/>
            <a:ext cx="1266491" cy="1143008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 rot="5400000" flipH="1" flipV="1">
            <a:off x="8262674" y="6417136"/>
            <a:ext cx="71435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56069E-6 L -0.071 -0.33572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-0.33572 L 0.18455 -2.3121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4509E-6 L -0.18455 1.44509E-6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39306E-6 L -0.17326 -4.3930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1018 L 0.28923 -0.3465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67 -0.363 L 0.36771 0.0039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8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455 -4.56647E-6 L -0.54757 -4.56647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27 3.52601E-6 L -0.35608 3.52601E-6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49133E-6 L 0.47379 -0.36693 " pathEditMode="relative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344 -0.37223 L 0.36667 4.0740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8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00578E-6 L -0.36199 -3.00578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08 3.52601E-6 L -0.53715 3.52601E-6 " pathEditMode="relative" ptsTypes="AA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757 -1.56069E-6 L -0.25868 -0.3965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53 -0.39375 L -0.53438 -3.703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559 1.85185E-6 L -0.71684 1.85185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00174"/>
            <a:ext cx="8363272" cy="53578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procedure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selection(var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mas:Tmas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N:word);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i,j,max:word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:= 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2 do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begin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max:=1;  //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Індекс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«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еталонного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»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елементу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for j:=1 to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do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begin</a:t>
            </a:r>
          </a:p>
          <a:p>
            <a:pPr marL="1700213" indent="-1590675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{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Порівняння еталонного та поточного елементу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mas[max] &lt; mas[j]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then max:=j;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end;</a:t>
            </a:r>
          </a:p>
          <a:p>
            <a:pPr marL="893763" indent="-88900">
              <a:spcBef>
                <a:spcPts val="0"/>
              </a:spcBef>
              <a:buNone/>
              <a:tabLst>
                <a:tab pos="804863" algn="l"/>
                <a:tab pos="893763" algn="l"/>
                <a:tab pos="9842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переміна місцями максимуму та   останнього елементу в </a:t>
            </a:r>
            <a:r>
              <a:rPr lang="uk-UA" sz="2000" b="1" dirty="0" err="1">
                <a:latin typeface="Courier New" pitchFamily="49" charset="0"/>
                <a:cs typeface="Courier New" pitchFamily="49" charset="0"/>
              </a:rPr>
              <a:t>підмасиві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swap(mas[max], mas[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end;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908" y="642918"/>
            <a:ext cx="9144000" cy="857256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Процедура сортування</a:t>
            </a:r>
            <a:r>
              <a:rPr lang="en-US" dirty="0">
                <a:latin typeface="Comic Sans MS" pitchFamily="66" charset="0"/>
              </a:rPr>
              <a:t>   (Pascal)</a:t>
            </a:r>
            <a:endParaRPr lang="uk-U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524" y="1519444"/>
            <a:ext cx="8568952" cy="535782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selection(int mas[], int N)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uk-UA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(int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N-1;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Пошук максимуму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 max = 0;  //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Індекс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«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еталонного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»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елементу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for (int j = 0; j&lt;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{</a:t>
            </a:r>
          </a:p>
          <a:p>
            <a:pPr marL="1700213" indent="-1590675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// 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Порівняння еталонного та поточного елементу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(mas[max] &lt; mas[j)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max = j;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893763" indent="-88900">
              <a:spcBef>
                <a:spcPts val="0"/>
              </a:spcBef>
              <a:buNone/>
              <a:tabLst>
                <a:tab pos="804863" algn="l"/>
                <a:tab pos="893763" algn="l"/>
                <a:tab pos="984250" algn="l"/>
              </a:tabLst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uk-UA" sz="2000" b="1" dirty="0">
                <a:latin typeface="Courier New" pitchFamily="49" charset="0"/>
                <a:cs typeface="Courier New" pitchFamily="49" charset="0"/>
              </a:rPr>
              <a:t>Переміна місцями максимуму та   останнього елементу в </a:t>
            </a:r>
            <a:r>
              <a:rPr lang="uk-UA" sz="2000" b="1" dirty="0" err="1">
                <a:latin typeface="Courier New" pitchFamily="49" charset="0"/>
                <a:cs typeface="Courier New" pitchFamily="49" charset="0"/>
              </a:rPr>
              <a:t>підмасиві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swap(mas[max], mas[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908" y="642918"/>
            <a:ext cx="9144000" cy="857256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Функція сортування</a:t>
            </a:r>
            <a:r>
              <a:rPr lang="en-US" dirty="0">
                <a:latin typeface="Comic Sans MS" pitchFamily="66" charset="0"/>
              </a:rPr>
              <a:t>   (C++)</a:t>
            </a:r>
            <a:endParaRPr lang="uk-UA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3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476672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Оцінка складності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908" y="1434074"/>
            <a:ext cx="9144000" cy="5163278"/>
          </a:xfrm>
        </p:spPr>
        <p:txBody>
          <a:bodyPr>
            <a:noAutofit/>
          </a:bodyPr>
          <a:lstStyle/>
          <a:p>
            <a:r>
              <a:rPr lang="uk-UA" sz="3600" dirty="0">
                <a:latin typeface="Candara" pitchFamily="34" charset="0"/>
              </a:rPr>
              <a:t>Усі базові сортування мають по два вкладених цикли, які працюють в найгіршому випадку </a:t>
            </a:r>
            <a:r>
              <a:rPr lang="en-US" sz="3600" dirty="0">
                <a:latin typeface="Candara" pitchFamily="34" charset="0"/>
              </a:rPr>
              <a:t>N </a:t>
            </a:r>
            <a:r>
              <a:rPr lang="uk-UA" sz="3600" dirty="0">
                <a:latin typeface="Candara" pitchFamily="34" charset="0"/>
              </a:rPr>
              <a:t>разів.</a:t>
            </a:r>
            <a:r>
              <a:rPr lang="en-US" sz="3600" dirty="0">
                <a:latin typeface="Candara" pitchFamily="34" charset="0"/>
              </a:rPr>
              <a:t> </a:t>
            </a:r>
            <a:r>
              <a:rPr lang="uk-UA" sz="3600" dirty="0">
                <a:latin typeface="Candara" pitchFamily="34" charset="0"/>
              </a:rPr>
              <a:t>Навіть, у модифікованих алгоритмах кількість повторів зменшується не більше ніж у 2 рази</a:t>
            </a:r>
          </a:p>
          <a:p>
            <a:pPr>
              <a:spcBef>
                <a:spcPts val="2400"/>
              </a:spcBef>
            </a:pPr>
            <a:r>
              <a:rPr lang="uk-UA" sz="3600" b="1" i="1" dirty="0">
                <a:latin typeface="Candara" pitchFamily="34" charset="0"/>
              </a:rPr>
              <a:t>Висновок</a:t>
            </a:r>
            <a:r>
              <a:rPr lang="uk-UA" sz="3600" dirty="0">
                <a:latin typeface="Candara" pitchFamily="34" charset="0"/>
              </a:rPr>
              <a:t>: складність усіх базових сортувань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O(N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)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4DE35-B5CD-B910-472B-079FF7BE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200" dirty="0"/>
              <a:t>ШВИДКЕ СОРТУВАННЯ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62FDA4A-0F14-8FA1-71F8-C7788A3FF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978" y="3789040"/>
            <a:ext cx="7772400" cy="1509712"/>
          </a:xfrm>
        </p:spPr>
        <p:txBody>
          <a:bodyPr>
            <a:noAutofit/>
          </a:bodyPr>
          <a:lstStyle/>
          <a:p>
            <a:r>
              <a:rPr lang="uk-UA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Пірамідальне сортування</a:t>
            </a:r>
          </a:p>
        </p:txBody>
      </p:sp>
    </p:spTree>
    <p:extLst>
      <p:ext uri="{BB962C8B-B14F-4D97-AF65-F5344CB8AC3E}">
        <p14:creationId xmlns:p14="http://schemas.microsoft.com/office/powerpoint/2010/main" val="1840066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8068" y="655174"/>
            <a:ext cx="8612404" cy="1857388"/>
          </a:xfrm>
        </p:spPr>
        <p:txBody>
          <a:bodyPr>
            <a:noAutofit/>
          </a:bodyPr>
          <a:lstStyle/>
          <a:p>
            <a:r>
              <a:rPr lang="uk-UA" sz="4200" dirty="0">
                <a:latin typeface="Comic Sans MS" pitchFamily="66" charset="0"/>
              </a:rPr>
              <a:t>Дерево – ієрархічна структура зі зв’язками типу «батько-син»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500034" y="2714620"/>
            <a:ext cx="4071966" cy="3500462"/>
            <a:chOff x="500034" y="2714620"/>
            <a:chExt cx="4071966" cy="3500462"/>
          </a:xfrm>
        </p:grpSpPr>
        <p:sp>
          <p:nvSpPr>
            <p:cNvPr id="6" name="Овал 5"/>
            <p:cNvSpPr/>
            <p:nvPr/>
          </p:nvSpPr>
          <p:spPr>
            <a:xfrm>
              <a:off x="1152500" y="3929066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3152764" y="3643314"/>
              <a:ext cx="57150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1290614" y="3209924"/>
              <a:ext cx="1214446" cy="7953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295508" y="3000372"/>
              <a:ext cx="1204922" cy="9286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1545409" y="3750471"/>
              <a:ext cx="1785950" cy="2857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861986" y="4852998"/>
              <a:ext cx="1785950" cy="5095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571472" y="4429133"/>
              <a:ext cx="1143008" cy="7143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6200000" flipH="1">
              <a:off x="3321835" y="4107661"/>
              <a:ext cx="1143008" cy="7858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500034" y="5072074"/>
              <a:ext cx="571504" cy="57150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724004" y="5643578"/>
              <a:ext cx="571504" cy="57150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000496" y="4786322"/>
              <a:ext cx="571504" cy="57150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295508" y="4500570"/>
              <a:ext cx="571504" cy="571504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Овал 4"/>
            <p:cNvSpPr/>
            <p:nvPr/>
          </p:nvSpPr>
          <p:spPr>
            <a:xfrm>
              <a:off x="2009756" y="2714620"/>
              <a:ext cx="571504" cy="57150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8" name="Выноска 1 27"/>
          <p:cNvSpPr/>
          <p:nvPr/>
        </p:nvSpPr>
        <p:spPr>
          <a:xfrm>
            <a:off x="5286380" y="2714619"/>
            <a:ext cx="3214710" cy="928695"/>
          </a:xfrm>
          <a:prstGeom prst="borderCallout1">
            <a:avLst>
              <a:gd name="adj1" fmla="val 18750"/>
              <a:gd name="adj2" fmla="val -8333"/>
              <a:gd name="adj3" fmla="val 19071"/>
              <a:gd name="adj4" fmla="val -83520"/>
            </a:avLst>
          </a:prstGeom>
          <a:ln w="38100">
            <a:solidFill>
              <a:schemeClr val="accent2">
                <a:lumMod val="40000"/>
                <a:lumOff val="60000"/>
              </a:schemeClr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Корінь</a:t>
            </a:r>
            <a:r>
              <a:rPr lang="ru-RU" sz="2800" dirty="0"/>
              <a:t> дерева (1)</a:t>
            </a:r>
            <a:endParaRPr lang="uk-UA" sz="2800" dirty="0"/>
          </a:p>
        </p:txBody>
      </p:sp>
      <p:sp>
        <p:nvSpPr>
          <p:cNvPr id="29" name="Выноска 1 28"/>
          <p:cNvSpPr/>
          <p:nvPr/>
        </p:nvSpPr>
        <p:spPr>
          <a:xfrm>
            <a:off x="5929322" y="4107661"/>
            <a:ext cx="2071702" cy="464347"/>
          </a:xfrm>
          <a:prstGeom prst="borderCallout1">
            <a:avLst>
              <a:gd name="adj1" fmla="val 18750"/>
              <a:gd name="adj2" fmla="val -8333"/>
              <a:gd name="adj3" fmla="val -223046"/>
              <a:gd name="adj4" fmla="val -158848"/>
            </a:avLst>
          </a:prstGeom>
          <a:ln w="38100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Батьки</a:t>
            </a:r>
            <a:r>
              <a:rPr lang="ru-RU" sz="2800" dirty="0"/>
              <a:t> (4)</a:t>
            </a:r>
            <a:endParaRPr lang="uk-UA" sz="2800" dirty="0"/>
          </a:p>
        </p:txBody>
      </p:sp>
      <p:cxnSp>
        <p:nvCxnSpPr>
          <p:cNvPr id="31" name="Прямая со стрелкой 30"/>
          <p:cNvCxnSpPr>
            <a:endCxn id="7" idx="6"/>
          </p:cNvCxnSpPr>
          <p:nvPr/>
        </p:nvCxnSpPr>
        <p:spPr>
          <a:xfrm rot="10800000">
            <a:off x="3724268" y="3929066"/>
            <a:ext cx="2111602" cy="28575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000760" y="2714619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6" idx="6"/>
          </p:cNvCxnSpPr>
          <p:nvPr/>
        </p:nvCxnSpPr>
        <p:spPr>
          <a:xfrm rot="10800000">
            <a:off x="1724004" y="4214819"/>
            <a:ext cx="4111866" cy="1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2867012" y="4214821"/>
            <a:ext cx="2968858" cy="5715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Выноска 1 41"/>
          <p:cNvSpPr/>
          <p:nvPr/>
        </p:nvSpPr>
        <p:spPr>
          <a:xfrm>
            <a:off x="6000760" y="5072074"/>
            <a:ext cx="2071702" cy="464347"/>
          </a:xfrm>
          <a:prstGeom prst="borderCallout1">
            <a:avLst>
              <a:gd name="adj1" fmla="val 18750"/>
              <a:gd name="adj2" fmla="val -8333"/>
              <a:gd name="adj3" fmla="val -219818"/>
              <a:gd name="adj4" fmla="val -110369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Сини (6)</a:t>
            </a:r>
            <a:endParaRPr lang="uk-UA" sz="2800" dirty="0"/>
          </a:p>
        </p:txBody>
      </p:sp>
      <p:cxnSp>
        <p:nvCxnSpPr>
          <p:cNvPr id="43" name="Прямая со стрелкой 42"/>
          <p:cNvCxnSpPr>
            <a:endCxn id="10" idx="6"/>
          </p:cNvCxnSpPr>
          <p:nvPr/>
        </p:nvCxnSpPr>
        <p:spPr>
          <a:xfrm rot="10800000">
            <a:off x="4572000" y="5072075"/>
            <a:ext cx="1263872" cy="135851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 flipV="1">
            <a:off x="2295508" y="5207927"/>
            <a:ext cx="3540362" cy="724916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Выноска 1 49"/>
          <p:cNvSpPr/>
          <p:nvPr/>
        </p:nvSpPr>
        <p:spPr>
          <a:xfrm>
            <a:off x="6153160" y="5932844"/>
            <a:ext cx="2071702" cy="464347"/>
          </a:xfrm>
          <a:prstGeom prst="borderCallout1">
            <a:avLst>
              <a:gd name="adj1" fmla="val 18750"/>
              <a:gd name="adj2" fmla="val -8333"/>
              <a:gd name="adj3" fmla="val -135884"/>
              <a:gd name="adj4" fmla="val -81426"/>
            </a:avLst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/>
              <a:t>Листя</a:t>
            </a:r>
            <a:r>
              <a:rPr lang="ru-RU" sz="2800" dirty="0"/>
              <a:t> (4)</a:t>
            </a:r>
            <a:endParaRPr lang="uk-UA" sz="2800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rot="10800000">
            <a:off x="2295508" y="6000768"/>
            <a:ext cx="3705252" cy="158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1" idx="5"/>
          </p:cNvCxnSpPr>
          <p:nvPr/>
        </p:nvCxnSpPr>
        <p:spPr>
          <a:xfrm rot="10800000">
            <a:off x="2783318" y="4988379"/>
            <a:ext cx="3146005" cy="101397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8" idx="6"/>
          </p:cNvCxnSpPr>
          <p:nvPr/>
        </p:nvCxnSpPr>
        <p:spPr>
          <a:xfrm rot="10800000">
            <a:off x="1071539" y="5357826"/>
            <a:ext cx="4857785" cy="64453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27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/>
          <a:lstStyle/>
          <a:p>
            <a:r>
              <a:rPr lang="uk-UA" b="1" dirty="0">
                <a:latin typeface="Comic Sans MS" pitchFamily="66" charset="0"/>
              </a:rPr>
              <a:t>КЛАСИФІКАЦІЯ СОРТУВАНЬ</a:t>
            </a:r>
          </a:p>
        </p:txBody>
      </p:sp>
      <p:sp>
        <p:nvSpPr>
          <p:cNvPr id="4" name="Содержимое 2">
            <a:extLst>
              <a:ext uri="{FF2B5EF4-FFF2-40B4-BE49-F238E27FC236}">
                <a16:creationId xmlns:a16="http://schemas.microsoft.com/office/drawing/2014/main" id="{DA164A74-5068-105C-114F-52D307364E63}"/>
              </a:ext>
            </a:extLst>
          </p:cNvPr>
          <p:cNvSpPr txBox="1">
            <a:spLocks/>
          </p:cNvSpPr>
          <p:nvPr/>
        </p:nvSpPr>
        <p:spPr>
          <a:xfrm>
            <a:off x="143508" y="1719533"/>
            <a:ext cx="8229600" cy="196568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200" b="1" i="1" dirty="0"/>
              <a:t>Зовнішні – </a:t>
            </a:r>
            <a:r>
              <a:rPr lang="uk-UA" sz="3200" dirty="0"/>
              <a:t>впорядковуються дуже великі набори даних, що не вміщуються в оперативну пам’ять. Виконуються на зовнішній носіях</a:t>
            </a:r>
            <a:endParaRPr lang="uk-UA" sz="3200" b="1" i="1" dirty="0"/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735DBE77-B89D-BD1D-EFAC-05CAEA1597C3}"/>
              </a:ext>
            </a:extLst>
          </p:cNvPr>
          <p:cNvSpPr txBox="1">
            <a:spLocks/>
          </p:cNvSpPr>
          <p:nvPr/>
        </p:nvSpPr>
        <p:spPr>
          <a:xfrm>
            <a:off x="1043608" y="3789040"/>
            <a:ext cx="8229600" cy="19656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</a:pPr>
            <a:r>
              <a:rPr lang="uk-UA" sz="3200" b="1" i="1" dirty="0"/>
              <a:t>Внутрішні – </a:t>
            </a:r>
            <a:r>
              <a:rPr lang="uk-UA" sz="3200" dirty="0"/>
              <a:t>впорядкування масивів в оперативній (внутрішній) пам’яті комп’ютера</a:t>
            </a:r>
          </a:p>
        </p:txBody>
      </p:sp>
      <p:sp>
        <p:nvSpPr>
          <p:cNvPr id="6" name="Содержимое 2">
            <a:extLst>
              <a:ext uri="{FF2B5EF4-FFF2-40B4-BE49-F238E27FC236}">
                <a16:creationId xmlns:a16="http://schemas.microsoft.com/office/drawing/2014/main" id="{DF20562E-ED03-0DFB-E0B2-E4323CE3F855}"/>
              </a:ext>
            </a:extLst>
          </p:cNvPr>
          <p:cNvSpPr txBox="1">
            <a:spLocks/>
          </p:cNvSpPr>
          <p:nvPr/>
        </p:nvSpPr>
        <p:spPr>
          <a:xfrm>
            <a:off x="457200" y="5517232"/>
            <a:ext cx="8229600" cy="196568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spcBef>
                <a:spcPts val="2400"/>
              </a:spcBef>
              <a:buNone/>
            </a:pPr>
            <a:r>
              <a:rPr lang="uk-UA" sz="3200" i="1" dirty="0"/>
              <a:t>В подальшому розглядаються тільки внутрішні сортування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976" y="741184"/>
            <a:ext cx="8676456" cy="187220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uk-UA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Батько</a:t>
            </a:r>
            <a:r>
              <a:rPr lang="uk-UA" sz="4200" dirty="0">
                <a:latin typeface="Comic Sans MS" pitchFamily="66" charset="0"/>
              </a:rPr>
              <a:t> – елемент, що має нащадків</a:t>
            </a:r>
            <a:br>
              <a:rPr lang="uk-UA" sz="4200" dirty="0">
                <a:latin typeface="Comic Sans MS" pitchFamily="66" charset="0"/>
              </a:rPr>
            </a:br>
            <a:endParaRPr lang="uk-UA" sz="4200" dirty="0">
              <a:latin typeface="Comic Sans MS" pitchFamily="66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395BC6-6EEC-7B6C-D0E6-5CCF9A8EE44D}"/>
              </a:ext>
            </a:extLst>
          </p:cNvPr>
          <p:cNvSpPr txBox="1">
            <a:spLocks/>
          </p:cNvSpPr>
          <p:nvPr/>
        </p:nvSpPr>
        <p:spPr>
          <a:xfrm>
            <a:off x="562269" y="4725144"/>
            <a:ext cx="8676456" cy="139167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1200"/>
              </a:spcBef>
              <a:spcAft>
                <a:spcPts val="0"/>
              </a:spcAft>
            </a:pPr>
            <a:br>
              <a:rPr lang="uk-UA" sz="4200" dirty="0">
                <a:latin typeface="Comic Sans MS" pitchFamily="66" charset="0"/>
              </a:rPr>
            </a:br>
            <a:r>
              <a:rPr lang="uk-UA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Лист</a:t>
            </a:r>
            <a:r>
              <a:rPr lang="uk-UA" sz="4200" dirty="0">
                <a:latin typeface="Comic Sans MS" pitchFamily="66" charset="0"/>
              </a:rPr>
              <a:t> – елемент (син), що не має нащадків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5BFB1D-F5E5-088D-892A-6103CCBB1F01}"/>
              </a:ext>
            </a:extLst>
          </p:cNvPr>
          <p:cNvSpPr txBox="1">
            <a:spLocks/>
          </p:cNvSpPr>
          <p:nvPr/>
        </p:nvSpPr>
        <p:spPr>
          <a:xfrm>
            <a:off x="1193303" y="1894661"/>
            <a:ext cx="7896134" cy="112860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1200"/>
              </a:spcBef>
              <a:spcAft>
                <a:spcPts val="0"/>
              </a:spcAft>
            </a:pPr>
            <a:br>
              <a:rPr lang="uk-UA" sz="4200" dirty="0">
                <a:latin typeface="Comic Sans MS" pitchFamily="66" charset="0"/>
              </a:rPr>
            </a:br>
            <a:r>
              <a:rPr lang="uk-UA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Син</a:t>
            </a:r>
            <a:r>
              <a:rPr lang="uk-UA" sz="4200" dirty="0">
                <a:latin typeface="Comic Sans MS" pitchFamily="66" charset="0"/>
              </a:rPr>
              <a:t> – елемент, що має батька</a:t>
            </a:r>
            <a:br>
              <a:rPr lang="uk-UA" sz="4200" dirty="0">
                <a:latin typeface="Comic Sans MS" pitchFamily="66" charset="0"/>
              </a:rPr>
            </a:br>
            <a:endParaRPr lang="uk-UA" sz="4200" dirty="0">
              <a:latin typeface="Comic Sans MS" pitchFamily="66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613F449-699F-84E0-50DA-21973FFE6F5A}"/>
              </a:ext>
            </a:extLst>
          </p:cNvPr>
          <p:cNvSpPr txBox="1">
            <a:spLocks/>
          </p:cNvSpPr>
          <p:nvPr/>
        </p:nvSpPr>
        <p:spPr>
          <a:xfrm>
            <a:off x="54563" y="2987988"/>
            <a:ext cx="8676456" cy="169907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1200"/>
              </a:spcBef>
              <a:spcAft>
                <a:spcPts val="0"/>
              </a:spcAft>
            </a:pPr>
            <a:br>
              <a:rPr lang="uk-UA" sz="4200" dirty="0">
                <a:latin typeface="Comic Sans MS" pitchFamily="66" charset="0"/>
              </a:rPr>
            </a:br>
            <a:r>
              <a:rPr lang="uk-UA" sz="4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Корінь</a:t>
            </a:r>
            <a:r>
              <a:rPr lang="uk-UA" sz="4200" dirty="0">
                <a:latin typeface="Comic Sans MS" pitchFamily="66" charset="0"/>
              </a:rPr>
              <a:t> – елемент, що не має батька (перший елемент дерева)</a:t>
            </a:r>
            <a:br>
              <a:rPr lang="uk-UA" sz="4200" dirty="0">
                <a:latin typeface="Comic Sans MS" pitchFamily="66" charset="0"/>
              </a:rPr>
            </a:br>
            <a:endParaRPr lang="uk-UA" sz="4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3772" y="631091"/>
            <a:ext cx="8676456" cy="1857388"/>
          </a:xfrm>
        </p:spPr>
        <p:txBody>
          <a:bodyPr>
            <a:noAutofit/>
          </a:bodyPr>
          <a:lstStyle/>
          <a:p>
            <a:r>
              <a:rPr lang="uk-UA" sz="4200" dirty="0">
                <a:latin typeface="Comic Sans MS" pitchFamily="66" charset="0"/>
              </a:rPr>
              <a:t>Двійкове дерево – це дерево, в якому кожен батько має не більше двох синів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1340618" y="2786058"/>
            <a:ext cx="5926978" cy="3919988"/>
            <a:chOff x="1288228" y="2786058"/>
            <a:chExt cx="5926978" cy="3919988"/>
          </a:xfrm>
        </p:grpSpPr>
        <p:sp>
          <p:nvSpPr>
            <p:cNvPr id="32" name="Овал 31"/>
            <p:cNvSpPr/>
            <p:nvPr/>
          </p:nvSpPr>
          <p:spPr>
            <a:xfrm>
              <a:off x="3214678" y="3743324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4071934" y="2786058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4214810" y="5072074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162156" y="5181608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5572132" y="4857760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714876" y="3743324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4321967" y="3321843"/>
              <a:ext cx="785818" cy="57150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10800000" flipV="1">
              <a:off x="3571868" y="3214686"/>
              <a:ext cx="857256" cy="7858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6200000" flipH="1">
              <a:off x="4914906" y="4086230"/>
              <a:ext cx="1243014" cy="10715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4054078" y="4446991"/>
              <a:ext cx="1428754" cy="53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2285985" y="4214819"/>
              <a:ext cx="1500197" cy="10715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Овал 60"/>
            <p:cNvSpPr/>
            <p:nvPr/>
          </p:nvSpPr>
          <p:spPr>
            <a:xfrm>
              <a:off x="6572264" y="5824550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5036347" y="5824550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5857886" y="5181610"/>
              <a:ext cx="1143005" cy="10334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5091114" y="5448312"/>
              <a:ext cx="1033474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22B2A0C1-E8ED-94D6-CFFA-099DDEA41434}"/>
                </a:ext>
              </a:extLst>
            </p:cNvPr>
            <p:cNvSpPr/>
            <p:nvPr/>
          </p:nvSpPr>
          <p:spPr>
            <a:xfrm>
              <a:off x="1288228" y="6063104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3" name="Прямая соединительная линия 56">
              <a:extLst>
                <a:ext uri="{FF2B5EF4-FFF2-40B4-BE49-F238E27FC236}">
                  <a16:creationId xmlns:a16="http://schemas.microsoft.com/office/drawing/2014/main" id="{DE88023A-A6C8-2A55-8673-73C4E71803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6372" y="5500702"/>
              <a:ext cx="840585" cy="8814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6" y="642918"/>
            <a:ext cx="8286776" cy="1357322"/>
          </a:xfrm>
        </p:spPr>
        <p:txBody>
          <a:bodyPr>
            <a:noAutofit/>
          </a:bodyPr>
          <a:lstStyle/>
          <a:p>
            <a:r>
              <a:rPr lang="uk-UA" sz="4200" dirty="0">
                <a:latin typeface="Comic Sans MS" pitchFamily="66" charset="0"/>
              </a:rPr>
              <a:t>Двійкове збалансоване дерево</a:t>
            </a:r>
          </a:p>
        </p:txBody>
      </p:sp>
      <p:sp>
        <p:nvSpPr>
          <p:cNvPr id="19" name="Овал 18"/>
          <p:cNvSpPr/>
          <p:nvPr/>
        </p:nvSpPr>
        <p:spPr>
          <a:xfrm>
            <a:off x="2071670" y="392906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Овал 19"/>
          <p:cNvSpPr/>
          <p:nvPr/>
        </p:nvSpPr>
        <p:spPr>
          <a:xfrm>
            <a:off x="3571868" y="392906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Овал 20"/>
          <p:cNvSpPr/>
          <p:nvPr/>
        </p:nvSpPr>
        <p:spPr>
          <a:xfrm>
            <a:off x="4929190" y="2928934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Овал 21"/>
          <p:cNvSpPr/>
          <p:nvPr/>
        </p:nvSpPr>
        <p:spPr>
          <a:xfrm>
            <a:off x="2786050" y="2928934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Овал 22"/>
          <p:cNvSpPr/>
          <p:nvPr/>
        </p:nvSpPr>
        <p:spPr>
          <a:xfrm>
            <a:off x="3857620" y="2000240"/>
            <a:ext cx="64294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Овал 23"/>
          <p:cNvSpPr/>
          <p:nvPr/>
        </p:nvSpPr>
        <p:spPr>
          <a:xfrm>
            <a:off x="4357686" y="392906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Овал 24"/>
          <p:cNvSpPr/>
          <p:nvPr/>
        </p:nvSpPr>
        <p:spPr>
          <a:xfrm>
            <a:off x="5643570" y="392906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Овал 25"/>
          <p:cNvSpPr/>
          <p:nvPr/>
        </p:nvSpPr>
        <p:spPr>
          <a:xfrm>
            <a:off x="1643042" y="500063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Овал 26"/>
          <p:cNvSpPr/>
          <p:nvPr/>
        </p:nvSpPr>
        <p:spPr>
          <a:xfrm>
            <a:off x="2500298" y="500063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Овал 27"/>
          <p:cNvSpPr/>
          <p:nvPr/>
        </p:nvSpPr>
        <p:spPr>
          <a:xfrm>
            <a:off x="3286116" y="5000636"/>
            <a:ext cx="642942" cy="642942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Выноска 1 28"/>
          <p:cNvSpPr/>
          <p:nvPr/>
        </p:nvSpPr>
        <p:spPr>
          <a:xfrm>
            <a:off x="7286644" y="4857760"/>
            <a:ext cx="1500198" cy="785818"/>
          </a:xfrm>
          <a:prstGeom prst="borderCallout1">
            <a:avLst>
              <a:gd name="adj1" fmla="val 18750"/>
              <a:gd name="adj2" fmla="val -8333"/>
              <a:gd name="adj3" fmla="val -59183"/>
              <a:gd name="adj4" fmla="val -682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Правий син</a:t>
            </a:r>
          </a:p>
        </p:txBody>
      </p:sp>
      <p:sp>
        <p:nvSpPr>
          <p:cNvPr id="30" name="Выноска 1 29"/>
          <p:cNvSpPr/>
          <p:nvPr/>
        </p:nvSpPr>
        <p:spPr>
          <a:xfrm>
            <a:off x="5715008" y="5643578"/>
            <a:ext cx="1143008" cy="785818"/>
          </a:xfrm>
          <a:prstGeom prst="borderCallout1">
            <a:avLst>
              <a:gd name="adj1" fmla="val 18750"/>
              <a:gd name="adj2" fmla="val -8333"/>
              <a:gd name="adj3" fmla="val -133579"/>
              <a:gd name="adj4" fmla="val -763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Лівий син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214810" y="2357430"/>
            <a:ext cx="1000132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V="1">
            <a:off x="3143240" y="2357430"/>
            <a:ext cx="1071570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321704" y="3464719"/>
            <a:ext cx="1000131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3036084" y="3393281"/>
            <a:ext cx="1000131" cy="785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4464843" y="3536157"/>
            <a:ext cx="1000132" cy="500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5107785" y="3393281"/>
            <a:ext cx="1000132" cy="785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1678761" y="4607727"/>
            <a:ext cx="1071570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2071670" y="4643446"/>
            <a:ext cx="1071570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3214678" y="4643446"/>
            <a:ext cx="1071570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781887" y="1538575"/>
            <a:ext cx="218609" cy="720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38879" y="2494686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2434232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995937" y="3494818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7620" y="3362926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00562" y="3351942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25027" y="3357562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14480" y="4494950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86050" y="4429132"/>
            <a:ext cx="218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00364" y="4429132"/>
            <a:ext cx="12858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Выноска 1 49"/>
          <p:cNvSpPr/>
          <p:nvPr/>
        </p:nvSpPr>
        <p:spPr>
          <a:xfrm>
            <a:off x="7072330" y="2357430"/>
            <a:ext cx="1500198" cy="785818"/>
          </a:xfrm>
          <a:prstGeom prst="borderCallout1">
            <a:avLst>
              <a:gd name="adj1" fmla="val 18750"/>
              <a:gd name="adj2" fmla="val -8333"/>
              <a:gd name="adj3" fmla="val 106777"/>
              <a:gd name="adj4" fmla="val -98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Батько</a:t>
            </a:r>
          </a:p>
        </p:txBody>
      </p:sp>
      <p:sp>
        <p:nvSpPr>
          <p:cNvPr id="47" name="Овал 46"/>
          <p:cNvSpPr/>
          <p:nvPr/>
        </p:nvSpPr>
        <p:spPr>
          <a:xfrm>
            <a:off x="4143372" y="2571744"/>
            <a:ext cx="2423528" cy="242352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0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/>
      <p:bldP spid="35" grpId="0"/>
      <p:bldP spid="36" grpId="0"/>
      <p:bldP spid="37" grpId="0"/>
      <p:bldP spid="38" grpId="0"/>
      <p:bldP spid="40" grpId="0"/>
      <p:bldP spid="41" grpId="0"/>
      <p:bldP spid="43" grpId="0"/>
      <p:bldP spid="44" grpId="0"/>
      <p:bldP spid="46" grpId="0"/>
      <p:bldP spid="50" grpId="0" animBg="1"/>
      <p:bldP spid="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6" y="642918"/>
            <a:ext cx="8286776" cy="1357322"/>
          </a:xfrm>
        </p:spPr>
        <p:txBody>
          <a:bodyPr>
            <a:noAutofit/>
          </a:bodyPr>
          <a:lstStyle/>
          <a:p>
            <a:r>
              <a:rPr lang="uk-UA" sz="4200" dirty="0">
                <a:latin typeface="Comic Sans MS" pitchFamily="66" charset="0"/>
              </a:rPr>
              <a:t>Двійкове збалансоване дерево</a:t>
            </a:r>
          </a:p>
        </p:txBody>
      </p:sp>
      <p:sp>
        <p:nvSpPr>
          <p:cNvPr id="7" name="Овал 6"/>
          <p:cNvSpPr/>
          <p:nvPr/>
        </p:nvSpPr>
        <p:spPr>
          <a:xfrm>
            <a:off x="3929058" y="2143116"/>
            <a:ext cx="128588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2143108" y="4214818"/>
            <a:ext cx="128588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6072198" y="4214818"/>
            <a:ext cx="128588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1571612"/>
            <a:ext cx="575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3429000"/>
            <a:ext cx="575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29454" y="3505802"/>
            <a:ext cx="575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2645322" y="2859644"/>
            <a:ext cx="2000264" cy="18530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572001" y="2786058"/>
            <a:ext cx="2357453" cy="20002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-388234" y="5455919"/>
            <a:ext cx="45048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Лівий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74979" y="6085477"/>
            <a:ext cx="39544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281821" y="5786454"/>
            <a:ext cx="647237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96531" y="6427808"/>
            <a:ext cx="647237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0" y="2397778"/>
            <a:ext cx="28670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Батько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556611" y="2737486"/>
            <a:ext cx="647237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20">
            <a:extLst>
              <a:ext uri="{FF2B5EF4-FFF2-40B4-BE49-F238E27FC236}">
                <a16:creationId xmlns:a16="http://schemas.microsoft.com/office/drawing/2014/main" id="{052E9B30-B3E2-E537-6734-69986263D42D}"/>
              </a:ext>
            </a:extLst>
          </p:cNvPr>
          <p:cNvSpPr/>
          <p:nvPr/>
        </p:nvSpPr>
        <p:spPr>
          <a:xfrm>
            <a:off x="3301359" y="2422231"/>
            <a:ext cx="8667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16">
            <a:extLst>
              <a:ext uri="{FF2B5EF4-FFF2-40B4-BE49-F238E27FC236}">
                <a16:creationId xmlns:a16="http://schemas.microsoft.com/office/drawing/2014/main" id="{54A97DEB-D3A4-AF59-C126-03A01A025FF6}"/>
              </a:ext>
            </a:extLst>
          </p:cNvPr>
          <p:cNvSpPr/>
          <p:nvPr/>
        </p:nvSpPr>
        <p:spPr>
          <a:xfrm>
            <a:off x="3929058" y="5442649"/>
            <a:ext cx="13908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2*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17">
            <a:extLst>
              <a:ext uri="{FF2B5EF4-FFF2-40B4-BE49-F238E27FC236}">
                <a16:creationId xmlns:a16="http://schemas.microsoft.com/office/drawing/2014/main" id="{FA3AF9CC-0926-69F3-33EA-D435065632F6}"/>
              </a:ext>
            </a:extLst>
          </p:cNvPr>
          <p:cNvSpPr/>
          <p:nvPr/>
        </p:nvSpPr>
        <p:spPr>
          <a:xfrm>
            <a:off x="7242099" y="6085477"/>
            <a:ext cx="16725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2*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+1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" grpId="0"/>
      <p:bldP spid="3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66" y="642918"/>
            <a:ext cx="8286776" cy="1357322"/>
          </a:xfrm>
        </p:spPr>
        <p:txBody>
          <a:bodyPr>
            <a:noAutofit/>
          </a:bodyPr>
          <a:lstStyle/>
          <a:p>
            <a:r>
              <a:rPr lang="uk-UA" sz="4200" dirty="0">
                <a:latin typeface="Comic Sans MS" pitchFamily="66" charset="0"/>
              </a:rPr>
              <a:t>Двійкове збалансоване дерево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758309" y="2000240"/>
            <a:ext cx="5000660" cy="4143404"/>
            <a:chOff x="1643042" y="2000240"/>
            <a:chExt cx="4643470" cy="3643338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4214810" y="2357430"/>
              <a:ext cx="1000132" cy="9286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 flipV="1">
              <a:off x="3143240" y="2357430"/>
              <a:ext cx="1071570" cy="92869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2321704" y="3464719"/>
              <a:ext cx="1000131" cy="6429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3036084" y="3393281"/>
              <a:ext cx="1000131" cy="7858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4464843" y="3536157"/>
              <a:ext cx="1000132" cy="50006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6200000" flipH="1">
              <a:off x="5107785" y="3393281"/>
              <a:ext cx="1000132" cy="7858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5400000">
              <a:off x="1678761" y="4607727"/>
              <a:ext cx="1071570" cy="4286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2071670" y="4643446"/>
              <a:ext cx="1071570" cy="3571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3214678" y="4643446"/>
              <a:ext cx="1071570" cy="35719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3857620" y="2000240"/>
              <a:ext cx="642942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12</a:t>
              </a:r>
              <a:endParaRPr lang="uk-UA" sz="2400" dirty="0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929190" y="2928934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11</a:t>
              </a:r>
              <a:endParaRPr lang="uk-UA" sz="2400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357686" y="392906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1</a:t>
              </a:r>
              <a:endParaRPr lang="uk-UA" sz="2400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5643570" y="392906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0</a:t>
              </a:r>
              <a:endParaRPr lang="uk-UA" sz="2400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071670" y="392906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5</a:t>
              </a:r>
              <a:endParaRPr lang="uk-UA" sz="2400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571868" y="392906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0</a:t>
              </a:r>
              <a:endParaRPr lang="uk-UA" sz="2400" dirty="0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786050" y="2928934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5</a:t>
              </a:r>
              <a:endParaRPr lang="uk-UA" sz="2400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643042" y="500063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3</a:t>
              </a:r>
              <a:endParaRPr lang="uk-UA" sz="2400" dirty="0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500298" y="500063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4</a:t>
              </a:r>
              <a:endParaRPr lang="uk-UA" sz="2400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286116" y="5000636"/>
              <a:ext cx="642942" cy="642942"/>
            </a:xfrm>
            <a:prstGeom prst="ellipse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/>
                <a:t>-6</a:t>
              </a:r>
              <a:endParaRPr lang="uk-UA" sz="24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27905" y="5701745"/>
            <a:ext cx="5616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ourier New" pitchFamily="49" charset="0"/>
                <a:cs typeface="Courier New" pitchFamily="49" charset="0"/>
              </a:rPr>
              <a:t>12 5 11 5 0 1 0 3 4 -6</a:t>
            </a:r>
            <a:endParaRPr lang="uk-UA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54039" y="2217931"/>
            <a:ext cx="3363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latin typeface="Courier New" pitchFamily="49" charset="0"/>
                <a:cs typeface="Courier New" pitchFamily="49" charset="0"/>
              </a:rPr>
              <a:t>Сини не більше своїх батьків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4032"/>
            <a:ext cx="8229600" cy="4650504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Підготовчий етап</a:t>
            </a:r>
          </a:p>
          <a:p>
            <a:pPr lvl="1"/>
            <a:r>
              <a:rPr lang="uk-UA" dirty="0">
                <a:solidFill>
                  <a:srgbClr val="0070C0"/>
                </a:solidFill>
              </a:rPr>
              <a:t>Масив перебудовується у двійкове збалансоване дерево, у якого батьки не менше своїх синів</a:t>
            </a:r>
          </a:p>
          <a:p>
            <a:pPr>
              <a:spcBef>
                <a:spcPts val="1800"/>
              </a:spcBef>
            </a:pPr>
            <a:r>
              <a:rPr lang="uk-UA" b="1" dirty="0"/>
              <a:t>Безпосереднє сортування</a:t>
            </a:r>
          </a:p>
          <a:p>
            <a:pPr lvl="1"/>
            <a:r>
              <a:rPr lang="uk-UA" dirty="0">
                <a:solidFill>
                  <a:srgbClr val="0070C0"/>
                </a:solidFill>
              </a:rPr>
              <a:t>Кореневий елемент (максимальний) міняється місцями з останнім елементом </a:t>
            </a:r>
            <a:r>
              <a:rPr lang="uk-UA" dirty="0" err="1">
                <a:solidFill>
                  <a:srgbClr val="0070C0"/>
                </a:solidFill>
              </a:rPr>
              <a:t>підмасиву</a:t>
            </a:r>
            <a:r>
              <a:rPr lang="uk-UA" dirty="0">
                <a:solidFill>
                  <a:srgbClr val="0070C0"/>
                </a:solidFill>
              </a:rPr>
              <a:t>, що сортується. Останній елемент викидається з розгляду</a:t>
            </a:r>
          </a:p>
          <a:p>
            <a:pPr lvl="1"/>
            <a:r>
              <a:rPr lang="uk-UA" dirty="0">
                <a:solidFill>
                  <a:srgbClr val="0070C0"/>
                </a:solidFill>
              </a:rPr>
              <a:t>Дерево перебудовується таким чином, щоб батьки знову стали не менше своїх синів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7383" y="654967"/>
            <a:ext cx="9469652" cy="1066800"/>
          </a:xfrm>
        </p:spPr>
        <p:txBody>
          <a:bodyPr>
            <a:noAutofit/>
          </a:bodyPr>
          <a:lstStyle/>
          <a:p>
            <a:r>
              <a:rPr lang="uk-UA" sz="3800" dirty="0">
                <a:latin typeface="Comic Sans MS" pitchFamily="66" charset="0"/>
              </a:rPr>
              <a:t>Алгоритм пірамідального сортування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1500174"/>
            <a:ext cx="9001092" cy="53578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Procedure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heap_sort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mas:Tmas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N:word);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var i:word;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  <a:endParaRPr lang="uk-UA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Перебудова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дерева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i:=N div 2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 do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	rebuild(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mas,i,N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Безпосереднє сортування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i:=N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2 do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	{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Переміна місцями «кореня» та останнього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елементу </a:t>
            </a:r>
            <a:r>
              <a:rPr lang="uk-UA" b="1" dirty="0" err="1">
                <a:latin typeface="Courier New" pitchFamily="49" charset="0"/>
                <a:cs typeface="Courier New" pitchFamily="49" charset="0"/>
              </a:rPr>
              <a:t>підмасиву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, що сортується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	temp:=mas[1]; mas[1]:=mas[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 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	mas[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]:=temp;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	{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Відновлення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дерева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	rebuild(mas,1,i-1);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end;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end;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908" y="642918"/>
            <a:ext cx="9144000" cy="857256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Пірамідальне сортування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procedure rebuild(var m:Tmas;father,N:word);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maxson:word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temp:integer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while father &lt;= N div 2 do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begin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:=2*father;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Лівий син є завжди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(2*father+1 &lt;= N)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Існує правий син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and (m[2*father]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m[2*father+1]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:=2*father+1;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m[father]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then begin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temp:=m[father]; m[father]:=m[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]:=temp; </a:t>
            </a:r>
            <a:endParaRPr lang="uk-UA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father:=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end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else father:=N;  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Примусове завершення циклу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end;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159" y="639793"/>
            <a:ext cx="9035388" cy="857256"/>
          </a:xfrm>
        </p:spPr>
        <p:txBody>
          <a:bodyPr>
            <a:noAutofit/>
          </a:bodyPr>
          <a:lstStyle/>
          <a:p>
            <a:r>
              <a:rPr lang="uk-UA" sz="4600" dirty="0">
                <a:latin typeface="Comic Sans MS" pitchFamily="66" charset="0"/>
              </a:rPr>
              <a:t>Процедура перебудови дерева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001092" cy="53578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heap_sort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mas[], int N}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Перебудова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дерева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=N/2;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 marL="3946525" indent="-3836988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rebuild(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mas,i,N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  //N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– кількість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елементів масиву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Безпосереднє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сортування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=N;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1252538" indent="-114300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Переміна місцями «кореня» та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останнього елементу </a:t>
            </a:r>
            <a:r>
              <a:rPr lang="uk-UA" b="1" dirty="0" err="1">
                <a:latin typeface="Courier New" pitchFamily="49" charset="0"/>
                <a:cs typeface="Courier New" pitchFamily="49" charset="0"/>
              </a:rPr>
              <a:t>підмасиву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, що сортується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swap(mas[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],mas[1]);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rebuild(mas,1,i-1); //</a:t>
            </a:r>
            <a:r>
              <a:rPr lang="ru-RU" b="1" dirty="0" err="1">
                <a:latin typeface="Courier New" pitchFamily="49" charset="0"/>
                <a:cs typeface="Courier New" pitchFamily="49" charset="0"/>
              </a:rPr>
              <a:t>Відновлення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> дерева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908" y="642918"/>
            <a:ext cx="9144000" cy="857256"/>
          </a:xfrm>
        </p:spPr>
        <p:txBody>
          <a:bodyPr>
            <a:noAutofit/>
          </a:bodyPr>
          <a:lstStyle/>
          <a:p>
            <a:r>
              <a:rPr lang="uk-UA" sz="4600" dirty="0">
                <a:latin typeface="Comic Sans MS" pitchFamily="66" charset="0"/>
              </a:rPr>
              <a:t>Пірамідальне сортування (С++)</a:t>
            </a:r>
          </a:p>
        </p:txBody>
      </p:sp>
    </p:spTree>
    <p:extLst>
      <p:ext uri="{BB962C8B-B14F-4D97-AF65-F5344CB8AC3E}">
        <p14:creationId xmlns:p14="http://schemas.microsoft.com/office/powerpoint/2010/main" val="25084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9158" y="1497049"/>
            <a:ext cx="9024841" cy="53578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void rebuild(int m[], int father,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2*father;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while (father &lt;=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/2)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(2*father+1&lt;=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&amp;&amp;   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m[2*father] &lt; m[2*father+1])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:=2*father+1;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(m[father]&lt;m[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swap(m[father],m[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father:=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else father:=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last_index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/>
              <a:t>}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9158" y="639793"/>
            <a:ext cx="9024842" cy="857256"/>
          </a:xfrm>
        </p:spPr>
        <p:txBody>
          <a:bodyPr>
            <a:noAutofit/>
          </a:bodyPr>
          <a:lstStyle/>
          <a:p>
            <a:r>
              <a:rPr lang="uk-UA" sz="4400" dirty="0">
                <a:latin typeface="Comic Sans MS" pitchFamily="66" charset="0"/>
              </a:rPr>
              <a:t>Функція перебудови дерева (С++)</a:t>
            </a:r>
          </a:p>
        </p:txBody>
      </p:sp>
    </p:spTree>
    <p:extLst>
      <p:ext uri="{BB962C8B-B14F-4D97-AF65-F5344CB8AC3E}">
        <p14:creationId xmlns:p14="http://schemas.microsoft.com/office/powerpoint/2010/main" val="337576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52568"/>
          </a:xfrm>
        </p:spPr>
        <p:txBody>
          <a:bodyPr/>
          <a:lstStyle/>
          <a:p>
            <a:r>
              <a:rPr lang="uk-UA" b="1" dirty="0">
                <a:latin typeface="Comic Sans MS" pitchFamily="66" charset="0"/>
              </a:rPr>
              <a:t>СКЛАДНІСТЬ АЛГОРИТМУ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8051" y="2209800"/>
            <a:ext cx="8712968" cy="3643338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Bahnschrift SemiLight" panose="020B0502040204020203" pitchFamily="34" charset="0"/>
              </a:rPr>
              <a:t>Часова характеристика продуктивності алгоритму, що визначається кількістю елементарних операцій, які потрібно виконати для реалізації алгоритму</a:t>
            </a:r>
            <a:r>
              <a:rPr lang="ru-RU" sz="3200" b="1" dirty="0">
                <a:latin typeface="Bahnschrift SemiLight" panose="020B0502040204020203" pitchFamily="34" charset="0"/>
              </a:rPr>
              <a:t>. </a:t>
            </a:r>
            <a:r>
              <a:rPr lang="uk-UA" sz="3200" dirty="0">
                <a:latin typeface="Bahnschrift SemiLight" panose="020B0502040204020203" pitchFamily="34" charset="0"/>
              </a:rPr>
              <a:t>Оцінюється, як правило, для найгіршого випадку</a:t>
            </a:r>
            <a:r>
              <a:rPr lang="uk-U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87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476672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Оцінка складності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908" y="1772816"/>
            <a:ext cx="8858184" cy="4032448"/>
          </a:xfrm>
        </p:spPr>
        <p:txBody>
          <a:bodyPr>
            <a:noAutofit/>
          </a:bodyPr>
          <a:lstStyle/>
          <a:p>
            <a:r>
              <a:rPr lang="uk-UA" sz="3600" dirty="0">
                <a:latin typeface="Candara" pitchFamily="34" charset="0"/>
              </a:rPr>
              <a:t>При перебудові дерева елементи піднімаються або спускаються тільки по його рівнях </a:t>
            </a:r>
          </a:p>
          <a:p>
            <a:pPr>
              <a:spcBef>
                <a:spcPts val="1800"/>
              </a:spcBef>
            </a:pPr>
            <a:r>
              <a:rPr lang="uk-UA" sz="3600" dirty="0">
                <a:latin typeface="Candara" pitchFamily="34" charset="0"/>
              </a:rPr>
              <a:t>Кожен рівень, крім останнього, має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</a:t>
            </a:r>
            <a:r>
              <a:rPr lang="uk-UA" sz="3600" baseline="30000" dirty="0">
                <a:latin typeface="Candara" pitchFamily="34" charset="0"/>
              </a:rPr>
              <a:t> </a:t>
            </a:r>
            <a:r>
              <a:rPr lang="uk-UA" sz="3600" dirty="0">
                <a:latin typeface="Candara" pitchFamily="34" charset="0"/>
              </a:rPr>
              <a:t>елементів, де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</a:t>
            </a:r>
            <a:r>
              <a:rPr lang="en-US" sz="3600" dirty="0">
                <a:latin typeface="Candara" pitchFamily="34" charset="0"/>
              </a:rPr>
              <a:t> – </a:t>
            </a:r>
            <a:r>
              <a:rPr lang="uk-UA" sz="3600" dirty="0">
                <a:latin typeface="Candara" pitchFamily="34" charset="0"/>
              </a:rPr>
              <a:t>номер рівня. Значить, кількість рівнів дорівнює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log</a:t>
            </a:r>
            <a:r>
              <a:rPr lang="en-US" sz="3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</a:t>
            </a:r>
            <a:r>
              <a:rPr lang="uk-UA" sz="3600" dirty="0">
                <a:latin typeface="Candar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24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476672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Оцінка складності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34074"/>
            <a:ext cx="9144000" cy="5163278"/>
          </a:xfrm>
        </p:spPr>
        <p:txBody>
          <a:bodyPr>
            <a:noAutofit/>
          </a:bodyPr>
          <a:lstStyle/>
          <a:p>
            <a:r>
              <a:rPr lang="uk-UA" sz="3600" dirty="0">
                <a:latin typeface="Candara" pitchFamily="34" charset="0"/>
              </a:rPr>
              <a:t>Сортування складається з двох етапів</a:t>
            </a:r>
          </a:p>
          <a:p>
            <a:pPr lvl="1">
              <a:spcBef>
                <a:spcPts val="1200"/>
              </a:spcBef>
            </a:pPr>
            <a:r>
              <a:rPr lang="uk-UA" sz="3600" b="1" i="1" dirty="0">
                <a:solidFill>
                  <a:schemeClr val="tx1"/>
                </a:solidFill>
                <a:latin typeface="Candara" pitchFamily="34" charset="0"/>
              </a:rPr>
              <a:t>І етап </a:t>
            </a:r>
            <a:r>
              <a:rPr lang="uk-UA" sz="3600" dirty="0">
                <a:latin typeface="Candara" pitchFamily="34" charset="0"/>
              </a:rPr>
              <a:t>«Підготовчий»: всі батьки (їх кількість </a:t>
            </a:r>
            <a:r>
              <a:rPr lang="en-US" sz="3600" dirty="0">
                <a:latin typeface="Candara" pitchFamily="34" charset="0"/>
              </a:rPr>
              <a:t>N/2</a:t>
            </a:r>
            <a:r>
              <a:rPr lang="uk-UA" sz="3600" dirty="0">
                <a:latin typeface="Candara" pitchFamily="34" charset="0"/>
              </a:rPr>
              <a:t>) переміщуються таким чином, щоб вони були не менше своїх синів. Нагадуємо, що переміщення відбувається рівнями</a:t>
            </a:r>
          </a:p>
          <a:p>
            <a:pPr lvl="1">
              <a:spcBef>
                <a:spcPts val="1200"/>
              </a:spcBef>
            </a:pPr>
            <a:r>
              <a:rPr lang="uk-UA" sz="3600" dirty="0">
                <a:latin typeface="Candara" pitchFamily="34" charset="0"/>
              </a:rPr>
              <a:t>Отже, складність І етапу </a:t>
            </a:r>
          </a:p>
          <a:p>
            <a:pPr marL="411480" lvl="1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O(N/2*log</a:t>
            </a:r>
            <a:r>
              <a:rPr lang="en-US" sz="3600" b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N)</a:t>
            </a:r>
            <a:endParaRPr lang="uk-UA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8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476672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Оцінка складності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34074"/>
            <a:ext cx="9144000" cy="5163278"/>
          </a:xfrm>
        </p:spPr>
        <p:txBody>
          <a:bodyPr>
            <a:noAutofit/>
          </a:bodyPr>
          <a:lstStyle/>
          <a:p>
            <a:r>
              <a:rPr lang="uk-UA" sz="3600" dirty="0">
                <a:latin typeface="Candara" pitchFamily="34" charset="0"/>
              </a:rPr>
              <a:t>Сортування складається з двох етапів</a:t>
            </a:r>
          </a:p>
          <a:p>
            <a:pPr lvl="1">
              <a:spcBef>
                <a:spcPts val="1200"/>
              </a:spcBef>
            </a:pPr>
            <a:r>
              <a:rPr lang="uk-UA" sz="3600" b="1" i="1" dirty="0">
                <a:solidFill>
                  <a:schemeClr val="tx1"/>
                </a:solidFill>
                <a:latin typeface="Candara" pitchFamily="34" charset="0"/>
              </a:rPr>
              <a:t>ІІ етап </a:t>
            </a:r>
            <a:r>
              <a:rPr lang="uk-UA" sz="3600" dirty="0">
                <a:latin typeface="Candara" pitchFamily="34" charset="0"/>
              </a:rPr>
              <a:t>«Сортувальний»: перший елемент міняється місцями з останнім у сортованому </a:t>
            </a:r>
            <a:r>
              <a:rPr lang="uk-UA" sz="3600" dirty="0" err="1">
                <a:latin typeface="Candara" pitchFamily="34" charset="0"/>
              </a:rPr>
              <a:t>підмасиві</a:t>
            </a:r>
            <a:r>
              <a:rPr lang="uk-UA" sz="3600" dirty="0">
                <a:latin typeface="Candara" pitchFamily="34" charset="0"/>
              </a:rPr>
              <a:t> та відбудовується дерево (аналогічно І етапу елементи переміщуються рівнями)</a:t>
            </a:r>
          </a:p>
          <a:p>
            <a:pPr lvl="1">
              <a:spcBef>
                <a:spcPts val="1200"/>
              </a:spcBef>
            </a:pPr>
            <a:r>
              <a:rPr lang="uk-UA" sz="3600" dirty="0">
                <a:latin typeface="Candara" pitchFamily="34" charset="0"/>
              </a:rPr>
              <a:t>Складність ІІ етапу </a:t>
            </a:r>
          </a:p>
          <a:p>
            <a:pPr marL="411480" lvl="1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O(N*log2N)</a:t>
            </a:r>
            <a:endParaRPr lang="uk-UA" sz="3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08" y="476672"/>
            <a:ext cx="9144000" cy="1066800"/>
          </a:xfrm>
        </p:spPr>
        <p:txBody>
          <a:bodyPr>
            <a:noAutofit/>
          </a:bodyPr>
          <a:lstStyle/>
          <a:p>
            <a:r>
              <a:rPr lang="uk-UA" sz="4800" dirty="0">
                <a:latin typeface="Comic Sans MS" pitchFamily="66" charset="0"/>
              </a:rPr>
              <a:t>Оцінка складності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908" y="2420888"/>
            <a:ext cx="8858184" cy="2592288"/>
          </a:xfrm>
        </p:spPr>
        <p:txBody>
          <a:bodyPr>
            <a:noAutofit/>
          </a:bodyPr>
          <a:lstStyle/>
          <a:p>
            <a:pPr algn="ctr">
              <a:spcBef>
                <a:spcPts val="2400"/>
              </a:spcBef>
            </a:pPr>
            <a:r>
              <a:rPr lang="uk-UA" sz="4800" b="1" i="1" dirty="0">
                <a:latin typeface="Candara" pitchFamily="34" charset="0"/>
              </a:rPr>
              <a:t>Висновок</a:t>
            </a:r>
            <a:r>
              <a:rPr lang="uk-UA" sz="4800" dirty="0">
                <a:latin typeface="Candara" pitchFamily="34" charset="0"/>
              </a:rPr>
              <a:t>: загальна складність алгоритму </a:t>
            </a:r>
            <a:endParaRPr lang="en-US" sz="4800" dirty="0">
              <a:latin typeface="Candara" pitchFamily="34" charset="0"/>
            </a:endParaRPr>
          </a:p>
          <a:p>
            <a:pPr marL="109728" indent="0" algn="ctr">
              <a:spcBef>
                <a:spcPts val="0"/>
              </a:spcBef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O(</a:t>
            </a:r>
            <a:r>
              <a:rPr lang="uk-U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1.5*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N*log</a:t>
            </a:r>
            <a:r>
              <a:rPr lang="en-US" sz="4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N)</a:t>
            </a:r>
            <a:endParaRPr lang="uk-U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0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5400" dirty="0" err="1"/>
              <a:t>Дякую</a:t>
            </a:r>
            <a:r>
              <a:rPr lang="ru-RU" sz="5400" dirty="0"/>
              <a:t> за </a:t>
            </a:r>
            <a:r>
              <a:rPr lang="ru-RU" sz="5400" dirty="0" err="1"/>
              <a:t>увагу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500570"/>
            <a:ext cx="697232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2060"/>
                </a:solidFill>
                <a:hlinkClick r:id="rId2"/>
              </a:rPr>
              <a:t>IrinaSklyar@gmail.com</a:t>
            </a:r>
            <a:endParaRPr lang="en-US" sz="4000" dirty="0">
              <a:solidFill>
                <a:srgbClr val="002060"/>
              </a:solidFill>
            </a:endParaRPr>
          </a:p>
          <a:p>
            <a:r>
              <a:rPr lang="ru-RU" sz="4000" dirty="0"/>
              <a:t>Тел. 095-346-58-50</a:t>
            </a:r>
            <a:endParaRPr lang="uk-UA" sz="4000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325" y="1772816"/>
            <a:ext cx="8496944" cy="4824536"/>
          </a:xfrm>
        </p:spPr>
        <p:txBody>
          <a:bodyPr>
            <a:normAutofit/>
          </a:bodyPr>
          <a:lstStyle/>
          <a:p>
            <a:pPr marL="536575" lvl="1" indent="-246063"/>
            <a:r>
              <a:rPr lang="uk-UA" sz="3200" dirty="0"/>
              <a:t>Найбільш поширені</a:t>
            </a:r>
          </a:p>
          <a:p>
            <a:pPr marL="801751" lvl="2" indent="-246063"/>
            <a:r>
              <a:rPr lang="uk-UA" sz="3000" dirty="0"/>
              <a:t>Квадратична </a:t>
            </a:r>
            <a:r>
              <a:rPr lang="en-US" sz="3000" dirty="0"/>
              <a:t>O(N</a:t>
            </a:r>
            <a:r>
              <a:rPr lang="uk-UA" sz="3000" baseline="30000" dirty="0"/>
              <a:t>2</a:t>
            </a:r>
            <a:r>
              <a:rPr lang="en-US" sz="3000" dirty="0"/>
              <a:t>) – </a:t>
            </a:r>
            <a:r>
              <a:rPr lang="uk-UA" sz="3000" dirty="0"/>
              <a:t>виникає у випадку двох вкладених циклів, кожен з яких виконується в найгіршому випадку </a:t>
            </a:r>
            <a:r>
              <a:rPr lang="en-US" sz="3000" dirty="0"/>
              <a:t>N</a:t>
            </a:r>
            <a:r>
              <a:rPr lang="uk-UA" sz="3000" dirty="0"/>
              <a:t> разів</a:t>
            </a:r>
          </a:p>
          <a:p>
            <a:pPr marL="801751" lvl="2" indent="-246063"/>
            <a:r>
              <a:rPr lang="uk-UA" sz="3000" dirty="0"/>
              <a:t>Логарифмічна </a:t>
            </a:r>
            <a:r>
              <a:rPr lang="en-US" sz="3000" dirty="0"/>
              <a:t>O(Nlog</a:t>
            </a:r>
            <a:r>
              <a:rPr lang="en-US" sz="3000" baseline="-25000" dirty="0"/>
              <a:t>2</a:t>
            </a:r>
            <a:r>
              <a:rPr lang="en-US" sz="3000" dirty="0"/>
              <a:t>N) – </a:t>
            </a:r>
            <a:r>
              <a:rPr lang="uk-UA" sz="3000" dirty="0"/>
              <a:t>швидкі методи, типу пірамідального сортування або сортування </a:t>
            </a:r>
            <a:r>
              <a:rPr lang="uk-UA" sz="3000" dirty="0" err="1"/>
              <a:t>Хоара</a:t>
            </a:r>
            <a:endParaRPr lang="uk-UA" sz="3000" dirty="0"/>
          </a:p>
          <a:p>
            <a:pPr marL="801751" lvl="2" indent="-246063"/>
            <a:r>
              <a:rPr lang="uk-UA" sz="3000" dirty="0"/>
              <a:t>Лінійна </a:t>
            </a:r>
            <a:r>
              <a:rPr lang="en-US" sz="3000" dirty="0"/>
              <a:t>O(N) – </a:t>
            </a:r>
            <a:r>
              <a:rPr lang="uk-UA" sz="3000" dirty="0"/>
              <a:t>швидкі методи типу індексного або порозрядного сортування </a:t>
            </a:r>
          </a:p>
          <a:p>
            <a:endParaRPr lang="uk-UA" sz="44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D0477D9-8B93-6CA0-6872-7FFB217D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52568"/>
          </a:xfrm>
        </p:spPr>
        <p:txBody>
          <a:bodyPr/>
          <a:lstStyle/>
          <a:p>
            <a:r>
              <a:rPr lang="uk-UA" b="1" dirty="0">
                <a:latin typeface="Comic Sans MS" pitchFamily="66" charset="0"/>
              </a:rPr>
              <a:t>СКЛАДНІСТЬ АЛГОРИТМУ</a:t>
            </a:r>
          </a:p>
        </p:txBody>
      </p:sp>
    </p:spTree>
    <p:extLst>
      <p:ext uri="{BB962C8B-B14F-4D97-AF65-F5344CB8AC3E}">
        <p14:creationId xmlns:p14="http://schemas.microsoft.com/office/powerpoint/2010/main" val="398779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0132"/>
          </a:xfrm>
        </p:spPr>
        <p:txBody>
          <a:bodyPr/>
          <a:lstStyle/>
          <a:p>
            <a:r>
              <a:rPr lang="uk-UA" b="1" dirty="0">
                <a:latin typeface="Comic Sans MS" pitchFamily="66" charset="0"/>
              </a:rPr>
              <a:t>КЛАСИФІКАЦІЯ СОРТУВАНЬ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0405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30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 швидкістю</a:t>
            </a:r>
          </a:p>
          <a:p>
            <a:pPr marL="1341438" indent="-246063"/>
            <a:r>
              <a:rPr lang="uk-UA" b="1" i="1" dirty="0"/>
              <a:t>Базові</a:t>
            </a:r>
            <a:r>
              <a:rPr lang="en-US" b="1" i="1" dirty="0"/>
              <a:t> (</a:t>
            </a:r>
            <a:r>
              <a:rPr lang="uk-UA" i="1" dirty="0"/>
              <a:t>квадратичні</a:t>
            </a:r>
            <a:r>
              <a:rPr lang="uk-UA" b="1" i="1" dirty="0"/>
              <a:t>)</a:t>
            </a:r>
          </a:p>
          <a:p>
            <a:pPr marL="2057400" lvl="1" indent="-246063"/>
            <a:r>
              <a:rPr lang="uk-UA" dirty="0"/>
              <a:t>Обмінна</a:t>
            </a:r>
          </a:p>
          <a:p>
            <a:pPr marL="2057400" lvl="1" indent="-246063"/>
            <a:r>
              <a:rPr lang="uk-UA" dirty="0"/>
              <a:t>Прямий вибір</a:t>
            </a:r>
          </a:p>
          <a:p>
            <a:pPr marL="2057400" lvl="1" indent="-246063"/>
            <a:r>
              <a:rPr lang="uk-UA" dirty="0"/>
              <a:t>Пряма вставка</a:t>
            </a:r>
          </a:p>
          <a:p>
            <a:pPr marL="1341438" indent="-246063"/>
            <a:r>
              <a:rPr lang="uk-UA" b="1" i="1" dirty="0"/>
              <a:t>Швидкі (</a:t>
            </a:r>
            <a:r>
              <a:rPr lang="uk-UA" i="1" dirty="0"/>
              <a:t>лінійні або логарифмічні</a:t>
            </a:r>
            <a:r>
              <a:rPr lang="uk-UA" b="1" i="1" dirty="0"/>
              <a:t>)</a:t>
            </a:r>
          </a:p>
          <a:p>
            <a:pPr marL="2057400" lvl="1" indent="-246063"/>
            <a:r>
              <a:rPr lang="uk-UA" dirty="0"/>
              <a:t>Індексна</a:t>
            </a:r>
          </a:p>
          <a:p>
            <a:pPr marL="2057400" lvl="1" indent="-246063"/>
            <a:r>
              <a:rPr lang="uk-UA" dirty="0"/>
              <a:t>Порозрядна</a:t>
            </a:r>
          </a:p>
          <a:p>
            <a:pPr marL="2057400" lvl="1" indent="-246063"/>
            <a:r>
              <a:rPr lang="ru-RU" dirty="0"/>
              <a:t>Хоара (</a:t>
            </a:r>
            <a:r>
              <a:rPr lang="en-US" dirty="0" err="1"/>
              <a:t>QuickSort</a:t>
            </a:r>
            <a:r>
              <a:rPr lang="ru-RU" dirty="0"/>
              <a:t>)</a:t>
            </a:r>
          </a:p>
          <a:p>
            <a:pPr marL="2057400" lvl="1" indent="-246063"/>
            <a:r>
              <a:rPr lang="uk-UA" dirty="0"/>
              <a:t>Пірамідальна</a:t>
            </a:r>
          </a:p>
          <a:p>
            <a:pPr marL="2057400" lvl="1" indent="-246063"/>
            <a:r>
              <a:rPr lang="uk-UA" dirty="0"/>
              <a:t>Злиттям</a:t>
            </a:r>
          </a:p>
        </p:txBody>
      </p:sp>
    </p:spTree>
    <p:extLst>
      <p:ext uri="{BB962C8B-B14F-4D97-AF65-F5344CB8AC3E}">
        <p14:creationId xmlns:p14="http://schemas.microsoft.com/office/powerpoint/2010/main" val="51357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0132"/>
          </a:xfrm>
        </p:spPr>
        <p:txBody>
          <a:bodyPr/>
          <a:lstStyle/>
          <a:p>
            <a:r>
              <a:rPr lang="uk-UA" b="1" dirty="0">
                <a:latin typeface="Comic Sans MS" pitchFamily="66" charset="0"/>
              </a:rPr>
              <a:t>КЛАСИФІКАЦІЯ СОРТУВАНЬ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880" cy="504056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sz="30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 використаними додатковими ресурсами</a:t>
            </a:r>
          </a:p>
          <a:p>
            <a:pPr marL="1341438" indent="-246063"/>
            <a:r>
              <a:rPr lang="uk-UA" b="1" i="1" dirty="0"/>
              <a:t>Не вимагають додаткових масивів</a:t>
            </a:r>
          </a:p>
          <a:p>
            <a:pPr marL="2057400" lvl="1" indent="-246063"/>
            <a:r>
              <a:rPr lang="uk-UA" dirty="0"/>
              <a:t>Усі базові</a:t>
            </a:r>
          </a:p>
          <a:p>
            <a:pPr marL="2057400" lvl="1" indent="-246063"/>
            <a:r>
              <a:rPr lang="ru-RU" dirty="0"/>
              <a:t>Хоара (</a:t>
            </a:r>
            <a:r>
              <a:rPr lang="en-US" dirty="0" err="1"/>
              <a:t>QuickSort</a:t>
            </a:r>
            <a:r>
              <a:rPr lang="ru-RU" dirty="0"/>
              <a:t>)</a:t>
            </a:r>
          </a:p>
          <a:p>
            <a:pPr marL="2057400" lvl="1" indent="-246063"/>
            <a:r>
              <a:rPr lang="uk-UA" dirty="0"/>
              <a:t>Пірамідальна</a:t>
            </a:r>
            <a:endParaRPr lang="uk-UA" b="1" i="1" dirty="0"/>
          </a:p>
          <a:p>
            <a:pPr marL="1341438" indent="-246063"/>
            <a:r>
              <a:rPr lang="uk-UA" b="1" i="1" dirty="0"/>
              <a:t>Вимагають додаткових масивів</a:t>
            </a:r>
          </a:p>
          <a:p>
            <a:pPr marL="2057400" lvl="1" indent="-246063"/>
            <a:r>
              <a:rPr lang="uk-UA" dirty="0"/>
              <a:t>Індексна</a:t>
            </a:r>
          </a:p>
          <a:p>
            <a:pPr marL="2057400" lvl="1" indent="-246063"/>
            <a:r>
              <a:rPr lang="uk-UA" dirty="0"/>
              <a:t>Порозрядна</a:t>
            </a:r>
          </a:p>
          <a:p>
            <a:pPr marL="2057400" lvl="1" indent="-246063"/>
            <a:r>
              <a:rPr lang="uk-UA" dirty="0"/>
              <a:t>Злиттям</a:t>
            </a:r>
          </a:p>
        </p:txBody>
      </p:sp>
    </p:spTree>
    <p:extLst>
      <p:ext uri="{BB962C8B-B14F-4D97-AF65-F5344CB8AC3E}">
        <p14:creationId xmlns:p14="http://schemas.microsoft.com/office/powerpoint/2010/main" val="159137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66800"/>
          </a:xfrm>
        </p:spPr>
        <p:txBody>
          <a:bodyPr/>
          <a:lstStyle/>
          <a:p>
            <a:r>
              <a:rPr lang="ru-RU" sz="5400" b="1" dirty="0" err="1">
                <a:latin typeface="Comic Sans MS" pitchFamily="66" charset="0"/>
              </a:rPr>
              <a:t>Масив</a:t>
            </a:r>
            <a:endParaRPr lang="uk-UA" sz="54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686800" cy="862620"/>
          </a:xfrm>
        </p:spPr>
        <p:txBody>
          <a:bodyPr>
            <a:noAutofit/>
          </a:bodyPr>
          <a:lstStyle/>
          <a:p>
            <a:r>
              <a:rPr lang="uk-UA" sz="4400" dirty="0"/>
              <a:t>Набір елементів одного типу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3643314"/>
          <a:ext cx="8229600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320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/>
                        <a:t>3,2</a:t>
                      </a:r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/>
                        <a:t>4,7</a:t>
                      </a:r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/>
                        <a:t>4</a:t>
                      </a:r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/>
                        <a:t>3,2</a:t>
                      </a:r>
                      <a:endParaRPr lang="uk-UA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/>
                        <a:t>5,7</a:t>
                      </a:r>
                      <a:endParaRPr lang="uk-UA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Рисунок 5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0865" y="5143512"/>
            <a:ext cx="1266491" cy="1143008"/>
          </a:xfrm>
          <a:prstGeom prst="rect">
            <a:avLst/>
          </a:prstGeom>
          <a:ln>
            <a:noFill/>
          </a:ln>
        </p:spPr>
      </p:pic>
      <p:pic>
        <p:nvPicPr>
          <p:cNvPr id="7" name="Рисунок 6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33939" y="4581532"/>
            <a:ext cx="1266491" cy="1704988"/>
          </a:xfrm>
          <a:prstGeom prst="rect">
            <a:avLst/>
          </a:prstGeom>
        </p:spPr>
      </p:pic>
      <p:pic>
        <p:nvPicPr>
          <p:cNvPr id="8" name="Рисунок 7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4857760"/>
            <a:ext cx="1583114" cy="1428760"/>
          </a:xfrm>
          <a:prstGeom prst="rect">
            <a:avLst/>
          </a:prstGeom>
        </p:spPr>
      </p:pic>
      <p:pic>
        <p:nvPicPr>
          <p:cNvPr id="9" name="Рисунок 8" descr="cheburashk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70" y="5143512"/>
            <a:ext cx="1266491" cy="1143008"/>
          </a:xfrm>
          <a:prstGeom prst="rect">
            <a:avLst/>
          </a:prstGeom>
        </p:spPr>
      </p:pic>
      <p:pic>
        <p:nvPicPr>
          <p:cNvPr id="10" name="Рисунок 9" descr="cheburashk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3" y="4305958"/>
            <a:ext cx="1614212" cy="2052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00100" y="271998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271998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271998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271998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00958" y="271998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Выноска 1 15"/>
          <p:cNvSpPr/>
          <p:nvPr/>
        </p:nvSpPr>
        <p:spPr>
          <a:xfrm>
            <a:off x="5929322" y="928670"/>
            <a:ext cx="2428892" cy="852486"/>
          </a:xfrm>
          <a:prstGeom prst="borderCallout1">
            <a:avLst>
              <a:gd name="adj1" fmla="val 18750"/>
              <a:gd name="adj2" fmla="val -8333"/>
              <a:gd name="adj3" fmla="val 323509"/>
              <a:gd name="adj4" fmla="val -43888"/>
            </a:avLst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M[</a:t>
            </a:r>
            <a:r>
              <a:rPr lang="en-US" sz="4800" dirty="0" err="1"/>
              <a:t>i</a:t>
            </a:r>
            <a:r>
              <a:rPr lang="en-US" sz="4800" dirty="0"/>
              <a:t>]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094" y="1844824"/>
            <a:ext cx="8801811" cy="50131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Опис типу лінійного масиву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Tmas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array[1..1000]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longint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i,N:word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endParaRPr lang="uk-UA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uk-U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mas:Tmas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Опис масиву з використанням типу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randomize;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678238" indent="-356870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N:=random(950)+50;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Вибір випадкової кількості елементів масиву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for i:=1 to N do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begin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Генерація чисел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з діапазону -15000..15000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]:=random(30001)-15000;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  <a:r>
              <a:rPr lang="uk-UA" b="1" dirty="0">
                <a:latin typeface="Courier New" pitchFamily="49" charset="0"/>
                <a:cs typeface="Courier New" pitchFamily="49" charset="0"/>
              </a:rPr>
              <a:t>Виведення на екран для контролю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write(mas[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], ' ');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end;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75217" y="260648"/>
            <a:ext cx="8593566" cy="1849978"/>
          </a:xfrm>
        </p:spPr>
        <p:txBody>
          <a:bodyPr>
            <a:noAutofit/>
          </a:bodyPr>
          <a:lstStyle/>
          <a:p>
            <a:r>
              <a:rPr lang="uk-UA" dirty="0">
                <a:latin typeface="Comic Sans MS" pitchFamily="66" charset="0"/>
              </a:rPr>
              <a:t>Заповнення масиву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uk-UA" dirty="0">
                <a:latin typeface="Comic Sans MS" pitchFamily="66" charset="0"/>
              </a:rPr>
              <a:t>генератором випадкових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1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1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8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1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3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9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1008</TotalTime>
  <Words>2099</Words>
  <Application>Microsoft Office PowerPoint</Application>
  <PresentationFormat>Екран (4:3)</PresentationFormat>
  <Paragraphs>341</Paragraphs>
  <Slides>44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44</vt:i4>
      </vt:variant>
    </vt:vector>
  </HeadingPairs>
  <TitlesOfParts>
    <vt:vector size="54" baseType="lpstr">
      <vt:lpstr>Arial</vt:lpstr>
      <vt:lpstr>Bahnschrift SemiLight</vt:lpstr>
      <vt:lpstr>Calibri</vt:lpstr>
      <vt:lpstr>Candara</vt:lpstr>
      <vt:lpstr>Comic Sans MS</vt:lpstr>
      <vt:lpstr>Courier New</vt:lpstr>
      <vt:lpstr>Georgia</vt:lpstr>
      <vt:lpstr>Trebuchet MS</vt:lpstr>
      <vt:lpstr>Wingdings 2</vt:lpstr>
      <vt:lpstr>Городская</vt:lpstr>
      <vt:lpstr>Поняття сортування Види сортування</vt:lpstr>
      <vt:lpstr>ПОНЯТТЯ СОРТУВАННЯ</vt:lpstr>
      <vt:lpstr>КЛАСИФІКАЦІЯ СОРТУВАНЬ</vt:lpstr>
      <vt:lpstr>СКЛАДНІСТЬ АЛГОРИТМУ</vt:lpstr>
      <vt:lpstr>СКЛАДНІСТЬ АЛГОРИТМУ</vt:lpstr>
      <vt:lpstr>КЛАСИФІКАЦІЯ СОРТУВАНЬ</vt:lpstr>
      <vt:lpstr>КЛАСИФІКАЦІЯ СОРТУВАНЬ</vt:lpstr>
      <vt:lpstr>Масив</vt:lpstr>
      <vt:lpstr>Заповнення масиву генератором випадкових чисел</vt:lpstr>
      <vt:lpstr>Переміна місцями двох елементів масиву</vt:lpstr>
      <vt:lpstr>Програмна реалізація процедури обміну</vt:lpstr>
      <vt:lpstr>БАЗОВІ СОРТУВАННЯ</vt:lpstr>
      <vt:lpstr>Обмінне сортування</vt:lpstr>
      <vt:lpstr>Обмінне сортування</vt:lpstr>
      <vt:lpstr>Обмінне сортування</vt:lpstr>
      <vt:lpstr>Процедура сортування  (Pascal)</vt:lpstr>
      <vt:lpstr>Функція сортування  (С++)</vt:lpstr>
      <vt:lpstr>Сортування прямою вставкою</vt:lpstr>
      <vt:lpstr>Сортування прямою вставкою</vt:lpstr>
      <vt:lpstr>Процедура сортування  (Pascal)</vt:lpstr>
      <vt:lpstr>Функція сортування  (С++)</vt:lpstr>
      <vt:lpstr>Сортування прямим вибором</vt:lpstr>
      <vt:lpstr>Алгоритм вибору максимуму</vt:lpstr>
      <vt:lpstr>Сортування прямим вибором</vt:lpstr>
      <vt:lpstr>Процедура сортування   (Pascal)</vt:lpstr>
      <vt:lpstr>Функція сортування   (C++)</vt:lpstr>
      <vt:lpstr>Оцінка складності</vt:lpstr>
      <vt:lpstr>ШВИДКЕ СОРТУВАННЯ</vt:lpstr>
      <vt:lpstr>Дерево – ієрархічна структура зі зв’язками типу «батько-син»</vt:lpstr>
      <vt:lpstr>Батько – елемент, що має нащадків </vt:lpstr>
      <vt:lpstr>Двійкове дерево – це дерево, в якому кожен батько має не більше двох синів</vt:lpstr>
      <vt:lpstr>Двійкове збалансоване дерево</vt:lpstr>
      <vt:lpstr>Двійкове збалансоване дерево</vt:lpstr>
      <vt:lpstr>Двійкове збалансоване дерево</vt:lpstr>
      <vt:lpstr>Алгоритм пірамідального сортування</vt:lpstr>
      <vt:lpstr>Пірамідальне сортування</vt:lpstr>
      <vt:lpstr>Процедура перебудови дерева</vt:lpstr>
      <vt:lpstr>Пірамідальне сортування (С++)</vt:lpstr>
      <vt:lpstr>Функція перебудови дерева (С++)</vt:lpstr>
      <vt:lpstr>Оцінка складності</vt:lpstr>
      <vt:lpstr>Оцінка складності</vt:lpstr>
      <vt:lpstr>Оцінка складності</vt:lpstr>
      <vt:lpstr>Оцінка складності</vt:lpstr>
      <vt:lpstr>Дякую за увагу</vt:lpstr>
    </vt:vector>
  </TitlesOfParts>
  <Company>Scool2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методики преподавания языка программирования  borland pascal</dc:title>
  <dc:creator>Admin</dc:creator>
  <cp:lastModifiedBy>Любомир Федорів</cp:lastModifiedBy>
  <cp:revision>117</cp:revision>
  <dcterms:created xsi:type="dcterms:W3CDTF">2007-06-11T11:58:05Z</dcterms:created>
  <dcterms:modified xsi:type="dcterms:W3CDTF">2024-06-10T11:41:49Z</dcterms:modified>
</cp:coreProperties>
</file>